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tags/tag21.xml" ContentType="application/vnd.openxmlformats-officedocument.presentationml.tags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26.xml" ContentType="application/vnd.openxmlformats-officedocument.presentationml.tags+xml"/>
  <Override PartName="/ppt/notesSlides/notesSlide29.xml" ContentType="application/vnd.openxmlformats-officedocument.presentationml.notesSlide+xml"/>
  <Override PartName="/ppt/tags/tag27.xml" ContentType="application/vnd.openxmlformats-officedocument.presentationml.tags+xml"/>
  <Override PartName="/ppt/notesSlides/notesSlide30.xml" ContentType="application/vnd.openxmlformats-officedocument.presentationml.notesSlide+xml"/>
  <Override PartName="/ppt/tags/tag28.xml" ContentType="application/vnd.openxmlformats-officedocument.presentationml.tags+xml"/>
  <Override PartName="/ppt/notesSlides/notesSlide31.xml" ContentType="application/vnd.openxmlformats-officedocument.presentationml.notesSlide+xml"/>
  <Override PartName="/ppt/tags/tag29.xml" ContentType="application/vnd.openxmlformats-officedocument.presentationml.tags+xml"/>
  <Override PartName="/ppt/notesSlides/notesSlide32.xml" ContentType="application/vnd.openxmlformats-officedocument.presentationml.notesSlide+xml"/>
  <Override PartName="/ppt/tags/tag30.xml" ContentType="application/vnd.openxmlformats-officedocument.presentationml.tags+xml"/>
  <Override PartName="/ppt/notesSlides/notesSlide33.xml" ContentType="application/vnd.openxmlformats-officedocument.presentationml.notesSlide+xml"/>
  <Override PartName="/ppt/tags/tag31.xml" ContentType="application/vnd.openxmlformats-officedocument.presentationml.tags+xml"/>
  <Override PartName="/ppt/notesSlides/notesSlide34.xml" ContentType="application/vnd.openxmlformats-officedocument.presentationml.notesSlide+xml"/>
  <Override PartName="/ppt/tags/tag32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33.xml" ContentType="application/vnd.openxmlformats-officedocument.presentationml.tags+xml"/>
  <Override PartName="/ppt/notesSlides/notesSlide37.xml" ContentType="application/vnd.openxmlformats-officedocument.presentationml.notesSlide+xml"/>
  <Override PartName="/ppt/tags/tag34.xml" ContentType="application/vnd.openxmlformats-officedocument.presentationml.tags+xml"/>
  <Override PartName="/ppt/notesSlides/notesSlide38.xml" ContentType="application/vnd.openxmlformats-officedocument.presentationml.notesSlide+xml"/>
  <Override PartName="/ppt/tags/tag35.xml" ContentType="application/vnd.openxmlformats-officedocument.presentationml.tags+xml"/>
  <Override PartName="/ppt/notesSlides/notesSlide39.xml" ContentType="application/vnd.openxmlformats-officedocument.presentationml.notesSlide+xml"/>
  <Override PartName="/ppt/tags/tag36.xml" ContentType="application/vnd.openxmlformats-officedocument.presentationml.tags+xml"/>
  <Override PartName="/ppt/notesSlides/notesSlide40.xml" ContentType="application/vnd.openxmlformats-officedocument.presentationml.notesSlide+xml"/>
  <Override PartName="/ppt/tags/tag37.xml" ContentType="application/vnd.openxmlformats-officedocument.presentationml.tags+xml"/>
  <Override PartName="/ppt/notesSlides/notesSlide41.xml" ContentType="application/vnd.openxmlformats-officedocument.presentationml.notesSlide+xml"/>
  <Override PartName="/ppt/tags/tag38.xml" ContentType="application/vnd.openxmlformats-officedocument.presentationml.tags+xml"/>
  <Override PartName="/ppt/notesSlides/notesSlide42.xml" ContentType="application/vnd.openxmlformats-officedocument.presentationml.notesSlide+xml"/>
  <Override PartName="/ppt/tags/tag39.xml" ContentType="application/vnd.openxmlformats-officedocument.presentationml.tags+xml"/>
  <Override PartName="/ppt/notesSlides/notesSlide43.xml" ContentType="application/vnd.openxmlformats-officedocument.presentationml.notesSlide+xml"/>
  <Override PartName="/ppt/tags/tag40.xml" ContentType="application/vnd.openxmlformats-officedocument.presentationml.tags+xml"/>
  <Override PartName="/ppt/notesSlides/notesSlide44.xml" ContentType="application/vnd.openxmlformats-officedocument.presentationml.notesSlide+xml"/>
  <Override PartName="/ppt/tags/tag41.xml" ContentType="application/vnd.openxmlformats-officedocument.presentationml.tags+xml"/>
  <Override PartName="/ppt/notesSlides/notesSlide45.xml" ContentType="application/vnd.openxmlformats-officedocument.presentationml.notesSlide+xml"/>
  <Override PartName="/ppt/tags/tag42.xml" ContentType="application/vnd.openxmlformats-officedocument.presentationml.tags+xml"/>
  <Override PartName="/ppt/notesSlides/notesSlide46.xml" ContentType="application/vnd.openxmlformats-officedocument.presentationml.notesSlide+xml"/>
  <Override PartName="/ppt/tags/tag43.xml" ContentType="application/vnd.openxmlformats-officedocument.presentationml.tags+xml"/>
  <Override PartName="/ppt/notesSlides/notesSlide47.xml" ContentType="application/vnd.openxmlformats-officedocument.presentationml.notesSlide+xml"/>
  <Override PartName="/ppt/tags/tag44.xml" ContentType="application/vnd.openxmlformats-officedocument.presentationml.tags+xml"/>
  <Override PartName="/ppt/notesSlides/notesSlide48.xml" ContentType="application/vnd.openxmlformats-officedocument.presentationml.notesSlide+xml"/>
  <Override PartName="/ppt/tags/tag45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56" r:id="rId1"/>
    <p:sldMasterId id="2147483664" r:id="rId2"/>
  </p:sldMasterIdLst>
  <p:notesMasterIdLst>
    <p:notesMasterId r:id="rId54"/>
  </p:notesMasterIdLst>
  <p:sldIdLst>
    <p:sldId id="314" r:id="rId3"/>
    <p:sldId id="409" r:id="rId4"/>
    <p:sldId id="668" r:id="rId5"/>
    <p:sldId id="450" r:id="rId6"/>
    <p:sldId id="714" r:id="rId7"/>
    <p:sldId id="780" r:id="rId8"/>
    <p:sldId id="781" r:id="rId9"/>
    <p:sldId id="783" r:id="rId10"/>
    <p:sldId id="784" r:id="rId11"/>
    <p:sldId id="785" r:id="rId12"/>
    <p:sldId id="786" r:id="rId13"/>
    <p:sldId id="787" r:id="rId14"/>
    <p:sldId id="788" r:id="rId15"/>
    <p:sldId id="789" r:id="rId16"/>
    <p:sldId id="790" r:id="rId17"/>
    <p:sldId id="782" r:id="rId18"/>
    <p:sldId id="791" r:id="rId19"/>
    <p:sldId id="792" r:id="rId20"/>
    <p:sldId id="793" r:id="rId21"/>
    <p:sldId id="795" r:id="rId22"/>
    <p:sldId id="794" r:id="rId23"/>
    <p:sldId id="796" r:id="rId24"/>
    <p:sldId id="798" r:id="rId25"/>
    <p:sldId id="797" r:id="rId26"/>
    <p:sldId id="799" r:id="rId27"/>
    <p:sldId id="800" r:id="rId28"/>
    <p:sldId id="801" r:id="rId29"/>
    <p:sldId id="802" r:id="rId30"/>
    <p:sldId id="803" r:id="rId31"/>
    <p:sldId id="804" r:id="rId32"/>
    <p:sldId id="822" r:id="rId33"/>
    <p:sldId id="805" r:id="rId34"/>
    <p:sldId id="806" r:id="rId35"/>
    <p:sldId id="807" r:id="rId36"/>
    <p:sldId id="808" r:id="rId37"/>
    <p:sldId id="817" r:id="rId38"/>
    <p:sldId id="809" r:id="rId39"/>
    <p:sldId id="715" r:id="rId40"/>
    <p:sldId id="811" r:id="rId41"/>
    <p:sldId id="823" r:id="rId42"/>
    <p:sldId id="812" r:id="rId43"/>
    <p:sldId id="813" r:id="rId44"/>
    <p:sldId id="814" r:id="rId45"/>
    <p:sldId id="818" r:id="rId46"/>
    <p:sldId id="821" r:id="rId47"/>
    <p:sldId id="816" r:id="rId48"/>
    <p:sldId id="819" r:id="rId49"/>
    <p:sldId id="815" r:id="rId50"/>
    <p:sldId id="820" r:id="rId51"/>
    <p:sldId id="712" r:id="rId52"/>
    <p:sldId id="444" r:id="rId53"/>
  </p:sldIdLst>
  <p:sldSz cx="12192000" cy="6858000"/>
  <p:notesSz cx="6858000" cy="9144000"/>
  <p:custDataLst>
    <p:tags r:id="rId5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919"/>
    <a:srgbClr val="DD0012"/>
    <a:srgbClr val="AC050E"/>
    <a:srgbClr val="E0414A"/>
    <a:srgbClr val="85000B"/>
    <a:srgbClr val="CC0000"/>
    <a:srgbClr val="A6A6A6"/>
    <a:srgbClr val="FF2F2F"/>
    <a:srgbClr val="FF0000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4" autoAdjust="0"/>
    <p:restoredTop sz="76519" autoAdjust="0"/>
  </p:normalViewPr>
  <p:slideViewPr>
    <p:cSldViewPr snapToGrid="0">
      <p:cViewPr varScale="1">
        <p:scale>
          <a:sx n="83" d="100"/>
          <a:sy n="83" d="100"/>
        </p:scale>
        <p:origin x="816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5EB25E-F66E-44BE-85A3-62191936F5C2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97D03D-ED54-44F4-93D3-469DD7E833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706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707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275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55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979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498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948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932 </a:t>
            </a:r>
            <a:r>
              <a:rPr lang="zh-CN" altLang="en-US" dirty="0"/>
              <a:t>：</a:t>
            </a:r>
            <a:r>
              <a:rPr lang="en-US" altLang="zh-CN" dirty="0"/>
              <a:t>Shift-JIS</a:t>
            </a:r>
            <a:r>
              <a:rPr lang="zh-CN" altLang="en-US" dirty="0"/>
              <a:t>包含日本语 </a:t>
            </a:r>
            <a:r>
              <a:rPr lang="en-US" altLang="zh-CN" dirty="0"/>
              <a:t>charset JIS X 0201 (</a:t>
            </a:r>
            <a:r>
              <a:rPr lang="zh-CN" altLang="en-US" dirty="0"/>
              <a:t>每个字符一个字节</a:t>
            </a:r>
            <a:r>
              <a:rPr lang="en-US" altLang="zh-CN" dirty="0"/>
              <a:t>) </a:t>
            </a:r>
            <a:r>
              <a:rPr lang="zh-CN" altLang="en-US" dirty="0"/>
              <a:t>和 </a:t>
            </a:r>
            <a:r>
              <a:rPr lang="en-US" altLang="zh-CN" dirty="0"/>
              <a:t>JIS X 0208 (</a:t>
            </a:r>
            <a:r>
              <a:rPr lang="zh-CN" altLang="en-US" dirty="0"/>
              <a:t>每个字符两个字节</a:t>
            </a:r>
            <a:r>
              <a:rPr lang="en-US" altLang="zh-CN" dirty="0"/>
              <a:t>),</a:t>
            </a:r>
            <a:r>
              <a:rPr lang="zh-CN" altLang="en-US" dirty="0"/>
              <a:t>所以 </a:t>
            </a:r>
            <a:r>
              <a:rPr lang="en-US" altLang="zh-CN" dirty="0"/>
              <a:t>JIS X 0201</a:t>
            </a:r>
            <a:r>
              <a:rPr lang="zh-CN" altLang="en-US" dirty="0"/>
              <a:t>平假名包含一个字节半宽的字符</a:t>
            </a:r>
            <a:r>
              <a:rPr lang="en-US" altLang="zh-CN" dirty="0"/>
              <a:t>,</a:t>
            </a:r>
            <a:r>
              <a:rPr lang="zh-CN" altLang="en-US" dirty="0"/>
              <a:t>其剩馀的</a:t>
            </a:r>
            <a:r>
              <a:rPr lang="en-US" altLang="zh-CN" dirty="0"/>
              <a:t>60</a:t>
            </a:r>
            <a:r>
              <a:rPr lang="zh-CN" altLang="en-US" dirty="0"/>
              <a:t>个字节被用做</a:t>
            </a:r>
            <a:r>
              <a:rPr lang="en-US" altLang="zh-CN" dirty="0"/>
              <a:t>7076</a:t>
            </a:r>
            <a:r>
              <a:rPr lang="zh-CN" altLang="en-US" dirty="0"/>
              <a:t>个汉字以及</a:t>
            </a:r>
            <a:r>
              <a:rPr lang="en-US" altLang="zh-CN" dirty="0"/>
              <a:t>648</a:t>
            </a:r>
            <a:r>
              <a:rPr lang="zh-CN" altLang="en-US" dirty="0"/>
              <a:t>个其他全宽字符的首字节</a:t>
            </a:r>
            <a:r>
              <a:rPr lang="en-US" altLang="zh-CN" dirty="0"/>
              <a:t>.</a:t>
            </a:r>
            <a:r>
              <a:rPr lang="zh-CN" altLang="en-US" dirty="0"/>
              <a:t>同</a:t>
            </a:r>
            <a:r>
              <a:rPr lang="en-US" altLang="zh-CN" dirty="0"/>
              <a:t>EUC-JP</a:t>
            </a:r>
            <a:r>
              <a:rPr lang="zh-CN" altLang="en-US" dirty="0"/>
              <a:t>编码区别的是</a:t>
            </a:r>
            <a:r>
              <a:rPr lang="en-US" altLang="zh-CN" dirty="0"/>
              <a:t>, Shift-JIS</a:t>
            </a:r>
            <a:r>
              <a:rPr lang="zh-CN" altLang="en-US" dirty="0"/>
              <a:t>没有包含</a:t>
            </a:r>
            <a:r>
              <a:rPr lang="en-US" altLang="zh-CN" dirty="0"/>
              <a:t>JIS X 202</a:t>
            </a:r>
            <a:r>
              <a:rPr lang="zh-CN" altLang="en-US" dirty="0"/>
              <a:t>中定义的</a:t>
            </a:r>
            <a:r>
              <a:rPr lang="en-US" altLang="zh-CN" dirty="0"/>
              <a:t>5802</a:t>
            </a:r>
            <a:r>
              <a:rPr lang="zh-CN" altLang="en-US" dirty="0"/>
              <a:t>个汉字</a:t>
            </a:r>
            <a:r>
              <a:rPr lang="en-US" altLang="zh-CN" dirty="0"/>
              <a:t>. </a:t>
            </a:r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/>
              <a:t>949 </a:t>
            </a:r>
            <a:r>
              <a:rPr lang="zh-CN" altLang="en-US" dirty="0"/>
              <a:t>：</a:t>
            </a:r>
            <a:r>
              <a:rPr lang="en-US" altLang="zh-CN" dirty="0" err="1"/>
              <a:t>UnifiedHangul</a:t>
            </a:r>
            <a:r>
              <a:rPr lang="en-US" altLang="zh-CN" dirty="0"/>
              <a:t> (UHC) </a:t>
            </a:r>
            <a:r>
              <a:rPr lang="zh-CN" altLang="en-US" dirty="0"/>
              <a:t>是韩文 </a:t>
            </a:r>
            <a:r>
              <a:rPr lang="en-US" altLang="zh-CN" dirty="0"/>
              <a:t>EUC-KR </a:t>
            </a:r>
            <a:r>
              <a:rPr lang="zh-CN" altLang="en-US" dirty="0"/>
              <a:t>编码</a:t>
            </a:r>
            <a:r>
              <a:rPr lang="en-US" altLang="zh-CN" dirty="0"/>
              <a:t>(KS C 5601-1992 </a:t>
            </a:r>
            <a:r>
              <a:rPr lang="zh-CN" altLang="en-US" dirty="0"/>
              <a:t>编码</a:t>
            </a:r>
            <a:r>
              <a:rPr lang="en-US" altLang="zh-CN" dirty="0"/>
              <a:t>,</a:t>
            </a:r>
            <a:r>
              <a:rPr lang="zh-CN" altLang="en-US" dirty="0"/>
              <a:t>包括</a:t>
            </a:r>
            <a:r>
              <a:rPr lang="en-US" altLang="zh-CN" dirty="0"/>
              <a:t>2350 </a:t>
            </a:r>
            <a:r>
              <a:rPr lang="zh-CN" altLang="en-US" dirty="0"/>
              <a:t>韩文音节和 </a:t>
            </a:r>
            <a:r>
              <a:rPr lang="en-US" altLang="zh-CN" dirty="0"/>
              <a:t>4888 </a:t>
            </a:r>
            <a:r>
              <a:rPr lang="zh-CN" altLang="en-US" dirty="0"/>
              <a:t>个汉字</a:t>
            </a:r>
            <a:r>
              <a:rPr lang="en-US" altLang="zh-CN" dirty="0"/>
              <a:t>a)</a:t>
            </a:r>
            <a:r>
              <a:rPr lang="zh-CN" altLang="en-US" dirty="0"/>
              <a:t>的超集</a:t>
            </a:r>
            <a:r>
              <a:rPr lang="en-US" altLang="zh-CN" dirty="0"/>
              <a:t>,</a:t>
            </a:r>
            <a:r>
              <a:rPr lang="zh-CN" altLang="en-US" dirty="0"/>
              <a:t>包含 </a:t>
            </a:r>
            <a:r>
              <a:rPr lang="en-US" altLang="zh-CN" dirty="0"/>
              <a:t>8822</a:t>
            </a:r>
            <a:r>
              <a:rPr lang="zh-CN" altLang="en-US" dirty="0"/>
              <a:t>个附加的韩文音节</a:t>
            </a:r>
            <a:r>
              <a:rPr lang="en-US" altLang="zh-CN" dirty="0"/>
              <a:t>( </a:t>
            </a:r>
            <a:r>
              <a:rPr lang="zh-CN" altLang="en-US" dirty="0"/>
              <a:t>在</a:t>
            </a:r>
            <a:r>
              <a:rPr lang="en-US" altLang="zh-CN" dirty="0"/>
              <a:t>C1</a:t>
            </a:r>
            <a:r>
              <a:rPr lang="zh-CN" altLang="en-US" dirty="0"/>
              <a:t>中 </a:t>
            </a:r>
            <a:r>
              <a:rPr lang="en-US" altLang="zh-CN" dirty="0"/>
              <a:t>) </a:t>
            </a:r>
          </a:p>
          <a:p>
            <a:pPr eaLnBrk="1" hangingPunct="1"/>
            <a:r>
              <a:rPr lang="en-US" altLang="zh-CN" dirty="0"/>
              <a:t>950</a:t>
            </a:r>
            <a:r>
              <a:rPr lang="zh-CN" altLang="en-US" dirty="0"/>
              <a:t>：是代替</a:t>
            </a:r>
            <a:r>
              <a:rPr lang="en-US" altLang="zh-CN" dirty="0"/>
              <a:t>EUC-TW (CNS 11643-1992)</a:t>
            </a:r>
            <a:r>
              <a:rPr lang="zh-CN" altLang="en-US" dirty="0"/>
              <a:t>的 </a:t>
            </a:r>
            <a:r>
              <a:rPr lang="en-US" altLang="zh-CN" dirty="0"/>
              <a:t>Big5 </a:t>
            </a:r>
            <a:r>
              <a:rPr lang="zh-CN" altLang="en-US" dirty="0"/>
              <a:t>编码</a:t>
            </a:r>
            <a:r>
              <a:rPr lang="en-US" altLang="zh-CN" dirty="0"/>
              <a:t>(13072 </a:t>
            </a:r>
            <a:r>
              <a:rPr lang="zh-CN" altLang="en-US" dirty="0"/>
              <a:t>繁体 </a:t>
            </a:r>
            <a:r>
              <a:rPr lang="en-US" altLang="zh-CN" dirty="0" err="1"/>
              <a:t>zh_TW</a:t>
            </a:r>
            <a:r>
              <a:rPr lang="en-US" altLang="zh-CN" dirty="0"/>
              <a:t> </a:t>
            </a:r>
            <a:r>
              <a:rPr lang="zh-CN" altLang="en-US" dirty="0"/>
              <a:t>中文字</a:t>
            </a:r>
            <a:r>
              <a:rPr lang="en-US" altLang="zh-CN" dirty="0"/>
              <a:t>) </a:t>
            </a:r>
            <a:r>
              <a:rPr lang="zh-CN" altLang="en-US" dirty="0"/>
              <a:t>繁体中文</a:t>
            </a:r>
            <a:r>
              <a:rPr lang="en-US" altLang="zh-CN" dirty="0"/>
              <a:t>,</a:t>
            </a:r>
            <a:r>
              <a:rPr lang="zh-CN" altLang="en-US" dirty="0"/>
              <a:t>这些定义都在</a:t>
            </a:r>
            <a:r>
              <a:rPr lang="en-US" altLang="zh-CN" dirty="0"/>
              <a:t>Ken </a:t>
            </a:r>
            <a:r>
              <a:rPr lang="en-US" altLang="zh-CN" dirty="0" err="1"/>
              <a:t>Lunde</a:t>
            </a:r>
            <a:r>
              <a:rPr lang="zh-CN" altLang="en-US" dirty="0"/>
              <a:t>的 </a:t>
            </a:r>
            <a:r>
              <a:rPr lang="en-US" altLang="zh-CN" dirty="0"/>
              <a:t>CJK.INF</a:t>
            </a:r>
            <a:r>
              <a:rPr lang="zh-CN" altLang="en-US" dirty="0"/>
              <a:t>中或者 </a:t>
            </a:r>
            <a:r>
              <a:rPr lang="en-US" altLang="zh-CN" dirty="0"/>
              <a:t>Unicode </a:t>
            </a:r>
            <a:r>
              <a:rPr lang="zh-CN" altLang="en-US" dirty="0"/>
              <a:t>编码表中找到</a:t>
            </a:r>
            <a:r>
              <a:rPr lang="en-US" altLang="zh-CN" dirty="0"/>
              <a:t>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002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CN" sz="1900" dirty="0"/>
              <a:t>Unicode</a:t>
            </a:r>
            <a:r>
              <a:rPr lang="zh-CN" altLang="zh-CN" sz="1900" dirty="0"/>
              <a:t>的字节序</a:t>
            </a:r>
            <a:r>
              <a:rPr lang="zh-CN" altLang="en-US" sz="1900" dirty="0"/>
              <a:t>：</a:t>
            </a:r>
            <a:r>
              <a:rPr lang="en-US" altLang="zh-CN" sz="1900" dirty="0"/>
              <a:t>big endian</a:t>
            </a:r>
            <a:r>
              <a:rPr lang="zh-CN" altLang="zh-CN" sz="1900" dirty="0"/>
              <a:t>和</a:t>
            </a:r>
            <a:r>
              <a:rPr lang="en-US" altLang="zh-CN" sz="1900" dirty="0"/>
              <a:t>little endian</a:t>
            </a:r>
          </a:p>
          <a:p>
            <a:r>
              <a:rPr lang="zh-CN" altLang="en-US" dirty="0">
                <a:solidFill>
                  <a:srgbClr val="FF0000"/>
                </a:solidFill>
                <a:latin typeface="Constantia" panose="02030602050306030303" pitchFamily="18" charset="0"/>
              </a:rPr>
              <a:t>字节序</a:t>
            </a:r>
          </a:p>
          <a:p>
            <a:pPr lvl="1"/>
            <a:r>
              <a:rPr lang="zh-CN" altLang="en-US" sz="2400" dirty="0">
                <a:latin typeface="Constantia" panose="02030602050306030303" pitchFamily="18" charset="0"/>
              </a:rPr>
              <a:t>“汉”的编码为</a:t>
            </a:r>
            <a:r>
              <a:rPr lang="en-US" altLang="zh-CN" sz="2400" dirty="0">
                <a:latin typeface="Constantia" panose="02030602050306030303" pitchFamily="18" charset="0"/>
              </a:rPr>
              <a:t>0x6C49</a:t>
            </a:r>
          </a:p>
          <a:p>
            <a:pPr lvl="1"/>
            <a:r>
              <a:rPr lang="en-US" altLang="zh-CN" sz="2400" dirty="0">
                <a:latin typeface="Constantia" panose="02030602050306030303" pitchFamily="18" charset="0"/>
              </a:rPr>
              <a:t>6C 49 ,6C </a:t>
            </a:r>
            <a:r>
              <a:rPr lang="zh-CN" altLang="en-US" sz="2400" dirty="0">
                <a:latin typeface="Constantia" panose="02030602050306030303" pitchFamily="18" charset="0"/>
              </a:rPr>
              <a:t>在前称为</a:t>
            </a:r>
            <a:r>
              <a:rPr lang="en-US" altLang="zh-CN" sz="2400" dirty="0">
                <a:latin typeface="Constantia" panose="02030602050306030303" pitchFamily="18" charset="0"/>
              </a:rPr>
              <a:t>big endian,</a:t>
            </a:r>
            <a:r>
              <a:rPr lang="zh-CN" altLang="en-US" sz="2400" dirty="0">
                <a:latin typeface="Constantia" panose="02030602050306030303" pitchFamily="18" charset="0"/>
              </a:rPr>
              <a:t>大尾， </a:t>
            </a:r>
            <a:r>
              <a:rPr lang="en-US" altLang="zh-CN" sz="2400" dirty="0">
                <a:latin typeface="Constantia" panose="02030602050306030303" pitchFamily="18" charset="0"/>
              </a:rPr>
              <a:t>FEFF</a:t>
            </a:r>
            <a:endParaRPr lang="zh-CN" altLang="en-US" sz="2400" dirty="0">
              <a:latin typeface="Constantia" panose="02030602050306030303" pitchFamily="18" charset="0"/>
            </a:endParaRPr>
          </a:p>
          <a:p>
            <a:pPr lvl="1"/>
            <a:r>
              <a:rPr lang="en-US" altLang="zh-CN" sz="2400" dirty="0">
                <a:latin typeface="Constantia" panose="02030602050306030303" pitchFamily="18" charset="0"/>
              </a:rPr>
              <a:t>49 6c ,49</a:t>
            </a:r>
            <a:r>
              <a:rPr lang="zh-CN" altLang="en-US" sz="2400" dirty="0">
                <a:latin typeface="Constantia" panose="02030602050306030303" pitchFamily="18" charset="0"/>
              </a:rPr>
              <a:t>在前称为</a:t>
            </a:r>
            <a:r>
              <a:rPr lang="en-US" altLang="zh-CN" sz="2400" dirty="0">
                <a:latin typeface="Constantia" panose="02030602050306030303" pitchFamily="18" charset="0"/>
              </a:rPr>
              <a:t>little endian,</a:t>
            </a:r>
            <a:r>
              <a:rPr lang="zh-CN" altLang="en-US" sz="2400" dirty="0">
                <a:latin typeface="Constantia" panose="02030602050306030303" pitchFamily="18" charset="0"/>
              </a:rPr>
              <a:t>小尾，文件</a:t>
            </a:r>
            <a:r>
              <a:rPr lang="en-US" altLang="zh-CN" sz="2400" dirty="0">
                <a:latin typeface="Constantia" panose="02030602050306030303" pitchFamily="18" charset="0"/>
              </a:rPr>
              <a:t>FFFE</a:t>
            </a:r>
          </a:p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74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CN" sz="1900" dirty="0"/>
              <a:t>Unicode</a:t>
            </a:r>
            <a:r>
              <a:rPr lang="zh-CN" altLang="zh-CN" sz="1900" dirty="0"/>
              <a:t>的字节序</a:t>
            </a:r>
            <a:r>
              <a:rPr lang="zh-CN" altLang="en-US" sz="1900" dirty="0"/>
              <a:t>：</a:t>
            </a:r>
            <a:r>
              <a:rPr lang="en-US" altLang="zh-CN" sz="1900" dirty="0"/>
              <a:t>big endian</a:t>
            </a:r>
            <a:r>
              <a:rPr lang="zh-CN" altLang="zh-CN" sz="1900" dirty="0"/>
              <a:t>和</a:t>
            </a:r>
            <a:r>
              <a:rPr lang="en-US" altLang="zh-CN" sz="1900" dirty="0"/>
              <a:t>little endian</a:t>
            </a:r>
          </a:p>
          <a:p>
            <a:r>
              <a:rPr lang="zh-CN" altLang="en-US" dirty="0">
                <a:solidFill>
                  <a:srgbClr val="FF0000"/>
                </a:solidFill>
                <a:latin typeface="Constantia" panose="02030602050306030303" pitchFamily="18" charset="0"/>
              </a:rPr>
              <a:t>字节序</a:t>
            </a:r>
          </a:p>
          <a:p>
            <a:pPr lvl="1"/>
            <a:r>
              <a:rPr lang="zh-CN" altLang="en-US" sz="2400" dirty="0">
                <a:latin typeface="Constantia" panose="02030602050306030303" pitchFamily="18" charset="0"/>
              </a:rPr>
              <a:t>“汉”的编码为</a:t>
            </a:r>
            <a:r>
              <a:rPr lang="en-US" altLang="zh-CN" sz="2400" dirty="0">
                <a:latin typeface="Constantia" panose="02030602050306030303" pitchFamily="18" charset="0"/>
              </a:rPr>
              <a:t>0x6C49</a:t>
            </a:r>
          </a:p>
          <a:p>
            <a:pPr lvl="1"/>
            <a:r>
              <a:rPr lang="en-US" altLang="zh-CN" sz="2400" dirty="0">
                <a:latin typeface="Constantia" panose="02030602050306030303" pitchFamily="18" charset="0"/>
              </a:rPr>
              <a:t>6C 49 ,6C </a:t>
            </a:r>
            <a:r>
              <a:rPr lang="zh-CN" altLang="en-US" sz="2400" dirty="0">
                <a:latin typeface="Constantia" panose="02030602050306030303" pitchFamily="18" charset="0"/>
              </a:rPr>
              <a:t>在前称为</a:t>
            </a:r>
            <a:r>
              <a:rPr lang="en-US" altLang="zh-CN" sz="2400" dirty="0">
                <a:latin typeface="Constantia" panose="02030602050306030303" pitchFamily="18" charset="0"/>
              </a:rPr>
              <a:t>big endian,</a:t>
            </a:r>
            <a:r>
              <a:rPr lang="zh-CN" altLang="en-US" sz="2400" dirty="0">
                <a:latin typeface="Constantia" panose="02030602050306030303" pitchFamily="18" charset="0"/>
              </a:rPr>
              <a:t>大尾， </a:t>
            </a:r>
            <a:r>
              <a:rPr lang="en-US" altLang="zh-CN" sz="2400" dirty="0">
                <a:latin typeface="Constantia" panose="02030602050306030303" pitchFamily="18" charset="0"/>
              </a:rPr>
              <a:t>FEFF</a:t>
            </a:r>
            <a:endParaRPr lang="zh-CN" altLang="en-US" sz="2400" dirty="0">
              <a:latin typeface="Constantia" panose="02030602050306030303" pitchFamily="18" charset="0"/>
            </a:endParaRPr>
          </a:p>
          <a:p>
            <a:pPr lvl="1"/>
            <a:r>
              <a:rPr lang="en-US" altLang="zh-CN" sz="2400" dirty="0">
                <a:latin typeface="Constantia" panose="02030602050306030303" pitchFamily="18" charset="0"/>
              </a:rPr>
              <a:t>49 6c ,49</a:t>
            </a:r>
            <a:r>
              <a:rPr lang="zh-CN" altLang="en-US" sz="2400" dirty="0">
                <a:latin typeface="Constantia" panose="02030602050306030303" pitchFamily="18" charset="0"/>
              </a:rPr>
              <a:t>在前称为</a:t>
            </a:r>
            <a:r>
              <a:rPr lang="en-US" altLang="zh-CN" sz="2400" dirty="0">
                <a:latin typeface="Constantia" panose="02030602050306030303" pitchFamily="18" charset="0"/>
              </a:rPr>
              <a:t>little endian,</a:t>
            </a:r>
            <a:r>
              <a:rPr lang="zh-CN" altLang="en-US" sz="2400" dirty="0">
                <a:latin typeface="Constantia" panose="02030602050306030303" pitchFamily="18" charset="0"/>
              </a:rPr>
              <a:t>小尾，文件</a:t>
            </a:r>
            <a:r>
              <a:rPr lang="en-US" altLang="zh-CN" sz="2400" dirty="0">
                <a:latin typeface="Constantia" panose="02030602050306030303" pitchFamily="18" charset="0"/>
              </a:rPr>
              <a:t>FFFE</a:t>
            </a:r>
          </a:p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780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631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658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1290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889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386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100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537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7529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7883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898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930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4990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591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260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785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5902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580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8935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6781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4646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0542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6447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803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033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0691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2391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7336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0533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5989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4533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4961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9300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0684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0462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866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4453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676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Bin             Dec     Hex       </a:t>
            </a:r>
            <a:r>
              <a:rPr lang="zh-CN" altLang="en-US" sz="1200" dirty="0"/>
              <a:t>缩写</a:t>
            </a:r>
            <a:r>
              <a:rPr lang="en-US" altLang="zh-CN" sz="1200" dirty="0"/>
              <a:t>/</a:t>
            </a:r>
            <a:r>
              <a:rPr lang="zh-CN" altLang="en-US" sz="1200" dirty="0"/>
              <a:t>字符                                      解释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0000 0000   0        00          NUL (null)                                      </a:t>
            </a:r>
            <a:r>
              <a:rPr lang="zh-CN" altLang="en-US" sz="1200" dirty="0"/>
              <a:t>空字符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0000 0001   1        01          SOH (start of handing)             </a:t>
            </a:r>
            <a:r>
              <a:rPr lang="zh-CN" altLang="en-US" sz="1200" dirty="0"/>
              <a:t>标题开始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0000 0010   2        02          STX (start of text)                         </a:t>
            </a:r>
            <a:r>
              <a:rPr lang="zh-CN" altLang="en-US" sz="1200" dirty="0"/>
              <a:t>正文开始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0000 0011   3        03          ETX (end of text)                          </a:t>
            </a:r>
            <a:r>
              <a:rPr lang="zh-CN" altLang="en-US" sz="1200" dirty="0"/>
              <a:t>正文结束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0000 0100   4        04          EOT (end of transmission)       </a:t>
            </a:r>
            <a:r>
              <a:rPr lang="zh-CN" altLang="en-US" sz="1200" dirty="0"/>
              <a:t>传输结束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0000 0101   5        05          ENQ (enquiry)                              </a:t>
            </a:r>
            <a:r>
              <a:rPr lang="zh-CN" altLang="en-US" sz="1200" dirty="0"/>
              <a:t>请求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0000 0110   6        06          ACK (acknowledge)                      </a:t>
            </a:r>
            <a:r>
              <a:rPr lang="zh-CN" altLang="en-US" sz="1200" dirty="0"/>
              <a:t>收到通知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0000 0111   7        07          BEL (bell)                                     </a:t>
            </a:r>
            <a:r>
              <a:rPr lang="zh-CN" altLang="en-US" sz="1200" dirty="0"/>
              <a:t>响铃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0000 1000   8        08          BS (backspace)                           </a:t>
            </a:r>
            <a:r>
              <a:rPr lang="zh-CN" altLang="en-US" sz="1200" dirty="0"/>
              <a:t>退格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0000 1001   9        09          HT (horizontal tab)                       </a:t>
            </a:r>
            <a:r>
              <a:rPr lang="zh-CN" altLang="en-US" sz="1200" dirty="0"/>
              <a:t>水平制表符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0000 1010 10        0A          LF (NL line feed, new line)           </a:t>
            </a:r>
            <a:r>
              <a:rPr lang="zh-CN" altLang="en-US" sz="1200" dirty="0"/>
              <a:t>换行键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0000 1011 11        0B          VT (vertical tab)                           </a:t>
            </a:r>
            <a:r>
              <a:rPr lang="zh-CN" altLang="en-US" sz="1200" dirty="0"/>
              <a:t>垂直制表符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0000 1100 12        0C          FF (NP form feed, new page)      </a:t>
            </a:r>
            <a:r>
              <a:rPr lang="zh-CN" altLang="en-US" sz="1200" dirty="0"/>
              <a:t>换页键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0000 1101 13        0D          CR (carriage return)                    </a:t>
            </a:r>
            <a:r>
              <a:rPr lang="zh-CN" altLang="en-US" sz="1200" dirty="0"/>
              <a:t>回车键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0000 1110 14        0E          SO (shift out)                               </a:t>
            </a:r>
            <a:r>
              <a:rPr lang="zh-CN" altLang="en-US" sz="1200" dirty="0"/>
              <a:t>不用切换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0000 1111 15        0F          SI (shift in)                               </a:t>
            </a:r>
            <a:r>
              <a:rPr lang="zh-CN" altLang="en-US" sz="1200" dirty="0"/>
              <a:t>启用切换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0001 0000 16        10          DLE (data link escape)             </a:t>
            </a:r>
            <a:r>
              <a:rPr lang="zh-CN" altLang="en-US" sz="1200" dirty="0"/>
              <a:t>数据链路转义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0001 0001 17        11          DC1 (device control 1)             </a:t>
            </a:r>
            <a:r>
              <a:rPr lang="zh-CN" altLang="en-US" sz="1200" dirty="0"/>
              <a:t>设备控制</a:t>
            </a:r>
            <a:r>
              <a:rPr lang="en-US" altLang="zh-CN" sz="1200" dirty="0"/>
              <a:t>1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0001 0010 18        12          DC2 (device control 2)                 </a:t>
            </a:r>
            <a:r>
              <a:rPr lang="zh-CN" altLang="en-US" sz="1200" dirty="0"/>
              <a:t>设备控制</a:t>
            </a:r>
            <a:r>
              <a:rPr lang="en-US" altLang="zh-CN" sz="1200" dirty="0"/>
              <a:t>2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0001 0011 19        13          DC3 (device control 3)                 </a:t>
            </a:r>
            <a:r>
              <a:rPr lang="zh-CN" altLang="en-US" sz="1200" dirty="0"/>
              <a:t>设备控制</a:t>
            </a:r>
            <a:r>
              <a:rPr lang="en-US" altLang="zh-CN" sz="1200" dirty="0"/>
              <a:t>3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0001 0100 20        14          DC4 (device control 4)                 </a:t>
            </a:r>
            <a:r>
              <a:rPr lang="zh-CN" altLang="en-US" sz="1200" dirty="0"/>
              <a:t>设备控制</a:t>
            </a:r>
            <a:r>
              <a:rPr lang="en-US" altLang="zh-CN" sz="1200" dirty="0"/>
              <a:t>4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0001 0101 21        15          NAK (negative acknowledge)        </a:t>
            </a:r>
            <a:r>
              <a:rPr lang="zh-CN" altLang="en-US" sz="1200" dirty="0"/>
              <a:t>拒绝接收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0001 0110 22        16          SYN (synchronous idle)                </a:t>
            </a:r>
            <a:r>
              <a:rPr lang="zh-CN" altLang="en-US" sz="1200" dirty="0"/>
              <a:t>同步空闲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0001 0111 23        17          ETB (end of trans. block)             </a:t>
            </a:r>
            <a:r>
              <a:rPr lang="zh-CN" altLang="en-US" sz="1200" dirty="0"/>
              <a:t>传输块结束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0001 1000 24        18          CAN (cancel)                                </a:t>
            </a:r>
            <a:r>
              <a:rPr lang="zh-CN" altLang="en-US" sz="1200" dirty="0"/>
              <a:t>取消</a:t>
            </a:r>
            <a:r>
              <a:rPr lang="en-US" altLang="zh-CN" sz="1200" dirty="0"/>
              <a:t>/</a:t>
            </a:r>
            <a:r>
              <a:rPr lang="zh-CN" altLang="en-US" sz="1200" dirty="0"/>
              <a:t>作废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0001 1001 25        19          EM (end of medium)                     </a:t>
            </a:r>
            <a:r>
              <a:rPr lang="zh-CN" altLang="en-US" sz="1200" dirty="0"/>
              <a:t>介质中断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0001 1010 26        1A          SUB (substitute)                           </a:t>
            </a:r>
            <a:r>
              <a:rPr lang="zh-CN" altLang="en-US" sz="1200" dirty="0"/>
              <a:t>替补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0001 1011 27        1B          ESC (escape)                               </a:t>
            </a:r>
            <a:r>
              <a:rPr lang="zh-CN" altLang="en-US" sz="1200" dirty="0"/>
              <a:t>溢出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0001 1100 28        1C          FS (file separator)                        </a:t>
            </a:r>
            <a:r>
              <a:rPr lang="zh-CN" altLang="en-US" sz="1200" dirty="0"/>
              <a:t>文件分割符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0001 1101 29        1D          GS (group separator)                   </a:t>
            </a:r>
            <a:r>
              <a:rPr lang="zh-CN" altLang="en-US" sz="1200" dirty="0"/>
              <a:t>分组符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0001 1110 30        1E          RS (record separator)             </a:t>
            </a:r>
            <a:r>
              <a:rPr lang="zh-CN" altLang="en-US" sz="1200" dirty="0"/>
              <a:t>记录分离符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0001 1111 31        1F          US (unit separator)                      </a:t>
            </a:r>
            <a:r>
              <a:rPr lang="zh-CN" altLang="en-US" sz="1200" dirty="0"/>
              <a:t>单元分隔符</a:t>
            </a:r>
          </a:p>
          <a:p>
            <a:pPr eaLnBrk="1" hangingPunct="1">
              <a:lnSpc>
                <a:spcPct val="80000"/>
              </a:lnSpc>
            </a:pPr>
            <a:endParaRPr lang="zh-CN" altLang="en-US" sz="1200" dirty="0"/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0010 0000 32        20          </a:t>
            </a:r>
            <a:r>
              <a:rPr lang="zh-CN" altLang="en-US" sz="1200" dirty="0"/>
              <a:t>空格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0010 0001 33        21          !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0010 0010 34        22          "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0010 0011 35        23          #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0010 0100 36        24          $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0010 0101 37        25          %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0010 0110 38        26          &amp;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0010 0111 39        27          '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0010 1000 40        28          (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0010 1001 41        29          )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0010 1010 42        2A          *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0010 1011 43        2B          +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0010 1100 44        2C          ,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0010 1101 45        2D          -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0010 1110 46        2E          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0010 1111 47        2F          /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0011 0000 48        30          0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0011 0001 49        31          1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0011 0010 50        32          2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0011 0011 51        33          3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0011 0100 52        34          4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0011 0101 53        35          5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0011 0110 54        36          6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0011 0111 55        37          7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0011 1000 56        38          8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0011 1001 57        39          9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0011 1010 58        3A          :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0011 1011 59        3B          ;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0011 1100 60        3C          &lt;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0011 1101 61        3D          =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0011 1110 62        3E          &gt;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0011 1111 63        3F          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0100 0000 64        40          @</a:t>
            </a:r>
          </a:p>
          <a:p>
            <a:pPr eaLnBrk="1" hangingPunct="1">
              <a:lnSpc>
                <a:spcPct val="80000"/>
              </a:lnSpc>
            </a:pPr>
            <a:endParaRPr lang="en-US" altLang="zh-CN" sz="1200" dirty="0"/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0100 0001 65        41          A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0100 0010 66        42          B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0100 0011 67        43          C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0100 0100 68        44          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0100 0101 69        45          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0100 0110 70        46          F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0100 0111 71        47          G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0100 1000 72        48          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0100 1001 73        49          I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0100 1010 74        4A          J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0100 1011 75        4B          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0100 1100 76        4C          L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0100 1101 77        4D          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0100 1110 78        4E          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0100 1111 79        4F          O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0101 0000 80        50          P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0101 0001 81        51          Q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0101 0010 82        52          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0101 0011 83        53          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0101 0100 84        54          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0101 0101 85        55          U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0101 0110 86        56          V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0101 0111 87        57          W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0101 1000 88        58          X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0101 1001 89        59          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0101 1010 90        5A          Z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0101 1011 91        5B          [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0101 1100 92        5C          \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0101 1101 93        5D          ]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0101 1110 94        5E          ^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0101 1111 95        5F          _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0110 0000 96        60          `</a:t>
            </a:r>
          </a:p>
          <a:p>
            <a:pPr eaLnBrk="1" hangingPunct="1">
              <a:lnSpc>
                <a:spcPct val="80000"/>
              </a:lnSpc>
            </a:pPr>
            <a:endParaRPr lang="en-US" altLang="zh-CN" sz="1200" dirty="0"/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0110 0001 97        61          a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0110 0010 98        62          b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0110 0011 99        63          c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0110 0100 100     64          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0110 0101 101     65          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0110 0110 102     66          f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0110 0111 103     67          g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0110 1000 104     68          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0110 1001 105     69          </a:t>
            </a:r>
            <a:r>
              <a:rPr lang="en-US" altLang="zh-CN" sz="1200" dirty="0" err="1"/>
              <a:t>i</a:t>
            </a:r>
            <a:endParaRPr lang="en-US" altLang="zh-CN" sz="1200" dirty="0"/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0110 1010 106     6A          j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0110 1011 107     6B          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0110 1100 108     6C          l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0110 1101 109     6D          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0110 1110 110     6E          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0110 1111 111     6F          o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0111 0000 112     70          p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0111 0001 113     71          q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0111 0010 114     72          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0111 0011 115     73          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0111 0100 116     74          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0111 0101 117     75          u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0111 0110 118     76          v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0111 0111 119     77          w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0111 1000 120     78          x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0111 1001 121     79          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0111 1010 122     7A          z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0111 1011 123     7B          {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0111 1100 124     7C          |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0111 1101 125     7D          }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0111 1110 126     7E          ~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0111 1111 127      7F          DEL (delete)                                </a:t>
            </a:r>
            <a:r>
              <a:rPr lang="zh-CN" altLang="en-US" sz="1200" dirty="0"/>
              <a:t>删除</a:t>
            </a:r>
          </a:p>
          <a:p>
            <a:pPr eaLnBrk="1" hangingPunct="1">
              <a:lnSpc>
                <a:spcPct val="80000"/>
              </a:lnSpc>
            </a:pPr>
            <a:endParaRPr lang="zh-CN" altLang="en-US" sz="1200" dirty="0"/>
          </a:p>
          <a:p>
            <a:pPr eaLnBrk="1" hangingPunct="1">
              <a:lnSpc>
                <a:spcPct val="80000"/>
              </a:lnSpc>
            </a:pPr>
            <a:endParaRPr lang="zh-CN" altLang="en-US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65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Bin             Dec     Hex       </a:t>
            </a:r>
            <a:r>
              <a:rPr lang="zh-CN" altLang="en-US" sz="1200" dirty="0"/>
              <a:t>缩写</a:t>
            </a:r>
            <a:r>
              <a:rPr lang="en-US" altLang="zh-CN" sz="1200" dirty="0"/>
              <a:t>/</a:t>
            </a:r>
            <a:r>
              <a:rPr lang="zh-CN" altLang="en-US" sz="1200" dirty="0"/>
              <a:t>字符                                      解释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0000 0000   0        00          NUL (null)                                      </a:t>
            </a:r>
            <a:r>
              <a:rPr lang="zh-CN" altLang="en-US" sz="1200" dirty="0"/>
              <a:t>空字符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0000 0001   1        01          SOH (start of handing)             </a:t>
            </a:r>
            <a:r>
              <a:rPr lang="zh-CN" altLang="en-US" sz="1200" dirty="0"/>
              <a:t>标题开始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0000 0010   2        02          STX (start of text)                         </a:t>
            </a:r>
            <a:r>
              <a:rPr lang="zh-CN" altLang="en-US" sz="1200" dirty="0"/>
              <a:t>正文开始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0000 0011   3        03          ETX (end of text)                          </a:t>
            </a:r>
            <a:r>
              <a:rPr lang="zh-CN" altLang="en-US" sz="1200" dirty="0"/>
              <a:t>正文结束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0000 0100   4        04          EOT (end of transmission)       </a:t>
            </a:r>
            <a:r>
              <a:rPr lang="zh-CN" altLang="en-US" sz="1200" dirty="0"/>
              <a:t>传输结束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0000 0101   5        05          ENQ (enquiry)                              </a:t>
            </a:r>
            <a:r>
              <a:rPr lang="zh-CN" altLang="en-US" sz="1200" dirty="0"/>
              <a:t>请求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0000 0110   6        06          ACK (acknowledge)                      </a:t>
            </a:r>
            <a:r>
              <a:rPr lang="zh-CN" altLang="en-US" sz="1200" dirty="0"/>
              <a:t>收到通知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0000 0111   7        07          BEL (bell)                                     </a:t>
            </a:r>
            <a:r>
              <a:rPr lang="zh-CN" altLang="en-US" sz="1200" dirty="0"/>
              <a:t>响铃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0000 1000   8        08          BS (backspace)                           </a:t>
            </a:r>
            <a:r>
              <a:rPr lang="zh-CN" altLang="en-US" sz="1200" dirty="0"/>
              <a:t>退格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0000 1001   9        09          HT (horizontal tab)                       </a:t>
            </a:r>
            <a:r>
              <a:rPr lang="zh-CN" altLang="en-US" sz="1200" dirty="0"/>
              <a:t>水平制表符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0000 1010 10        0A          LF (NL line feed, new line)           </a:t>
            </a:r>
            <a:r>
              <a:rPr lang="zh-CN" altLang="en-US" sz="1200" dirty="0"/>
              <a:t>换行键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0000 1011 11        0B          VT (vertical tab)                           </a:t>
            </a:r>
            <a:r>
              <a:rPr lang="zh-CN" altLang="en-US" sz="1200" dirty="0"/>
              <a:t>垂直制表符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0000 1100 12        0C          FF (NP form feed, new page)      </a:t>
            </a:r>
            <a:r>
              <a:rPr lang="zh-CN" altLang="en-US" sz="1200" dirty="0"/>
              <a:t>换页键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0000 1101 13        0D          CR (carriage return)                    </a:t>
            </a:r>
            <a:r>
              <a:rPr lang="zh-CN" altLang="en-US" sz="1200" dirty="0"/>
              <a:t>回车键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0000 1110 14        0E          SO (shift out)                               </a:t>
            </a:r>
            <a:r>
              <a:rPr lang="zh-CN" altLang="en-US" sz="1200" dirty="0"/>
              <a:t>不用切换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0000 1111 15        0F          SI (shift in)                               </a:t>
            </a:r>
            <a:r>
              <a:rPr lang="zh-CN" altLang="en-US" sz="1200" dirty="0"/>
              <a:t>启用切换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0001 0000 16        10          DLE (data link escape)             </a:t>
            </a:r>
            <a:r>
              <a:rPr lang="zh-CN" altLang="en-US" sz="1200" dirty="0"/>
              <a:t>数据链路转义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0001 0001 17        11          DC1 (device control 1)             </a:t>
            </a:r>
            <a:r>
              <a:rPr lang="zh-CN" altLang="en-US" sz="1200" dirty="0"/>
              <a:t>设备控制</a:t>
            </a:r>
            <a:r>
              <a:rPr lang="en-US" altLang="zh-CN" sz="1200" dirty="0"/>
              <a:t>1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0001 0010 18        12          DC2 (device control 2)                 </a:t>
            </a:r>
            <a:r>
              <a:rPr lang="zh-CN" altLang="en-US" sz="1200" dirty="0"/>
              <a:t>设备控制</a:t>
            </a:r>
            <a:r>
              <a:rPr lang="en-US" altLang="zh-CN" sz="1200" dirty="0"/>
              <a:t>2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0001 0011 19        13          DC3 (device control 3)                 </a:t>
            </a:r>
            <a:r>
              <a:rPr lang="zh-CN" altLang="en-US" sz="1200" dirty="0"/>
              <a:t>设备控制</a:t>
            </a:r>
            <a:r>
              <a:rPr lang="en-US" altLang="zh-CN" sz="1200" dirty="0"/>
              <a:t>3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0001 0100 20        14          DC4 (device control 4)                 </a:t>
            </a:r>
            <a:r>
              <a:rPr lang="zh-CN" altLang="en-US" sz="1200" dirty="0"/>
              <a:t>设备控制</a:t>
            </a:r>
            <a:r>
              <a:rPr lang="en-US" altLang="zh-CN" sz="1200" dirty="0"/>
              <a:t>4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0001 0101 21        15          NAK (negative acknowledge)        </a:t>
            </a:r>
            <a:r>
              <a:rPr lang="zh-CN" altLang="en-US" sz="1200" dirty="0"/>
              <a:t>拒绝接收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0001 0110 22        16          SYN (synchronous idle)                </a:t>
            </a:r>
            <a:r>
              <a:rPr lang="zh-CN" altLang="en-US" sz="1200" dirty="0"/>
              <a:t>同步空闲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0001 0111 23        17          ETB (end of trans. block)             </a:t>
            </a:r>
            <a:r>
              <a:rPr lang="zh-CN" altLang="en-US" sz="1200" dirty="0"/>
              <a:t>传输块结束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0001 1000 24        18          CAN (cancel)                                </a:t>
            </a:r>
            <a:r>
              <a:rPr lang="zh-CN" altLang="en-US" sz="1200" dirty="0"/>
              <a:t>取消</a:t>
            </a:r>
            <a:r>
              <a:rPr lang="en-US" altLang="zh-CN" sz="1200" dirty="0"/>
              <a:t>/</a:t>
            </a:r>
            <a:r>
              <a:rPr lang="zh-CN" altLang="en-US" sz="1200" dirty="0"/>
              <a:t>作废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0001 1001 25        19          EM (end of medium)                     </a:t>
            </a:r>
            <a:r>
              <a:rPr lang="zh-CN" altLang="en-US" sz="1200" dirty="0"/>
              <a:t>介质中断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0001 1010 26        1A          SUB (substitute)                           </a:t>
            </a:r>
            <a:r>
              <a:rPr lang="zh-CN" altLang="en-US" sz="1200" dirty="0"/>
              <a:t>替补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0001 1011 27        1B          ESC (escape)                               </a:t>
            </a:r>
            <a:r>
              <a:rPr lang="zh-CN" altLang="en-US" sz="1200" dirty="0"/>
              <a:t>溢出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0001 1100 28        1C          FS (file separator)                        </a:t>
            </a:r>
            <a:r>
              <a:rPr lang="zh-CN" altLang="en-US" sz="1200" dirty="0"/>
              <a:t>文件分割符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0001 1101 29        1D          GS (group separator)                   </a:t>
            </a:r>
            <a:r>
              <a:rPr lang="zh-CN" altLang="en-US" sz="1200" dirty="0"/>
              <a:t>分组符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0001 1110 30        1E          RS (record separator)             </a:t>
            </a:r>
            <a:r>
              <a:rPr lang="zh-CN" altLang="en-US" sz="1200" dirty="0"/>
              <a:t>记录分离符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0001 1111 31        1F          US (unit separator)                      </a:t>
            </a:r>
            <a:r>
              <a:rPr lang="zh-CN" altLang="en-US" sz="1200" dirty="0"/>
              <a:t>单元分隔符</a:t>
            </a:r>
          </a:p>
          <a:p>
            <a:pPr eaLnBrk="1" hangingPunct="1">
              <a:lnSpc>
                <a:spcPct val="80000"/>
              </a:lnSpc>
            </a:pPr>
            <a:endParaRPr lang="zh-CN" altLang="en-US" sz="1200" dirty="0"/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0010 0000 32        20          </a:t>
            </a:r>
            <a:r>
              <a:rPr lang="zh-CN" altLang="en-US" sz="1200" dirty="0"/>
              <a:t>空格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0010 0001 33        21          !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0010 0010 34        22          "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0010 0011 35        23          #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0010 0100 36        24          $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0010 0101 37        25          %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0010 0110 38        26          &amp;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0010 0111 39        27          '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0010 1000 40        28          (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0010 1001 41        29          )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0010 1010 42        2A          *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0010 1011 43        2B          +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0010 1100 44        2C          ,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0010 1101 45        2D          -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0010 1110 46        2E          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0010 1111 47        2F          /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0011 0000 48        30          0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0011 0001 49        31          1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0011 0010 50        32          2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0011 0011 51        33          3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0011 0100 52        34          4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0011 0101 53        35          5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0011 0110 54        36          6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0011 0111 55        37          7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0011 1000 56        38          8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0011 1001 57        39          9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0011 1010 58        3A          :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0011 1011 59        3B          ;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0011 1100 60        3C          &lt;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0011 1101 61        3D          =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0011 1110 62        3E          &gt;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0011 1111 63        3F          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0100 0000 64        40          @</a:t>
            </a:r>
          </a:p>
          <a:p>
            <a:pPr eaLnBrk="1" hangingPunct="1">
              <a:lnSpc>
                <a:spcPct val="80000"/>
              </a:lnSpc>
            </a:pPr>
            <a:endParaRPr lang="en-US" altLang="zh-CN" sz="1200" dirty="0"/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0100 0001 65        41          A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0100 0010 66        42          B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0100 0011 67        43          C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0100 0100 68        44          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0100 0101 69        45          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0100 0110 70        46          F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0100 0111 71        47          G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0100 1000 72        48          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0100 1001 73        49          I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0100 1010 74        4A          J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0100 1011 75        4B          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0100 1100 76        4C          L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0100 1101 77        4D          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0100 1110 78        4E          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0100 1111 79        4F          O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0101 0000 80        50          P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0101 0001 81        51          Q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0101 0010 82        52          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0101 0011 83        53          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0101 0100 84        54          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0101 0101 85        55          U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0101 0110 86        56          V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0101 0111 87        57          W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0101 1000 88        58          X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0101 1001 89        59          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0101 1010 90        5A          Z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0101 1011 91        5B          [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0101 1100 92        5C          \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0101 1101 93        5D          ]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0101 1110 94        5E          ^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0101 1111 95        5F          _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0110 0000 96        60          `</a:t>
            </a:r>
          </a:p>
          <a:p>
            <a:pPr eaLnBrk="1" hangingPunct="1">
              <a:lnSpc>
                <a:spcPct val="80000"/>
              </a:lnSpc>
            </a:pPr>
            <a:endParaRPr lang="en-US" altLang="zh-CN" sz="1200" dirty="0"/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0110 0001 97        61          a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0110 0010 98        62          b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0110 0011 99        63          c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0110 0100 100     64          d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0110 0101 101     65          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0110 0110 102     66          f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0110 0111 103     67          g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0110 1000 104     68          h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0110 1001 105     69          </a:t>
            </a:r>
            <a:r>
              <a:rPr lang="en-US" altLang="zh-CN" sz="1200" dirty="0" err="1"/>
              <a:t>i</a:t>
            </a:r>
            <a:endParaRPr lang="en-US" altLang="zh-CN" sz="1200" dirty="0"/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0110 1010 106     6A          j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0110 1011 107     6B          k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0110 1100 108     6C          l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0110 1101 109     6D          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0110 1110 110     6E          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0110 1111 111     6F          o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0111 0000 112     70          p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0111 0001 113     71          q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0111 0010 114     72          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0111 0011 115     73          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0111 0100 116     74          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0111 0101 117     75          u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0111 0110 118     76          v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0111 0111 119     77          w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0111 1000 120     78          x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0111 1001 121     79          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0111 1010 122     7A          z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0111 1011 123     7B          {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0111 1100 124     7C          |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0111 1101 125     7D          }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0111 1110 126     7E          ~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200" dirty="0"/>
              <a:t>0111 1111 127      7F          DEL (delete)                                </a:t>
            </a:r>
            <a:r>
              <a:rPr lang="zh-CN" altLang="en-US" sz="1200" dirty="0"/>
              <a:t>删除</a:t>
            </a:r>
          </a:p>
          <a:p>
            <a:pPr eaLnBrk="1" hangingPunct="1">
              <a:lnSpc>
                <a:spcPct val="80000"/>
              </a:lnSpc>
            </a:pPr>
            <a:endParaRPr lang="zh-CN" altLang="en-US" sz="1200" dirty="0"/>
          </a:p>
          <a:p>
            <a:pPr eaLnBrk="1" hangingPunct="1">
              <a:lnSpc>
                <a:spcPct val="80000"/>
              </a:lnSpc>
            </a:pPr>
            <a:endParaRPr lang="zh-CN" altLang="en-US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261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018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97D03D-ED54-44F4-93D3-469DD7E8332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83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6699-2D41-48AA-B59C-91DA2B69D45A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9D61-778E-4A7C-8B47-EFBB4987D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951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6699-2D41-48AA-B59C-91DA2B69D45A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9D61-778E-4A7C-8B47-EFBB4987D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957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6699-2D41-48AA-B59C-91DA2B69D45A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9D61-778E-4A7C-8B47-EFBB4987D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249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6699-2D41-48AA-B59C-91DA2B69D45A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9D61-778E-4A7C-8B47-EFBB4987D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319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6699-2D41-48AA-B59C-91DA2B69D45A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9D61-778E-4A7C-8B47-EFBB4987D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74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6699-2D41-48AA-B59C-91DA2B69D45A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9D61-778E-4A7C-8B47-EFBB4987D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621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6699-2D41-48AA-B59C-91DA2B69D45A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9D61-778E-4A7C-8B47-EFBB4987D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10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6699-2D41-48AA-B59C-91DA2B69D45A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9D61-778E-4A7C-8B47-EFBB4987D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373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6699-2D41-48AA-B59C-91DA2B69D45A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9D61-778E-4A7C-8B47-EFBB4987D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68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6699-2D41-48AA-B59C-91DA2B69D45A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9D61-778E-4A7C-8B47-EFBB4987D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952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6699-2D41-48AA-B59C-91DA2B69D45A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9D61-778E-4A7C-8B47-EFBB4987D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068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6699-2D41-48AA-B59C-91DA2B69D45A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9D61-778E-4A7C-8B47-EFBB4987D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908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06699-2D41-48AA-B59C-91DA2B69D45A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09D61-778E-4A7C-8B47-EFBB4987D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971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06699-2D41-48AA-B59C-91DA2B69D45A}" type="datetimeFigureOut">
              <a:rPr lang="zh-CN" altLang="en-US" smtClean="0"/>
              <a:t>2021/10/9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09D61-778E-4A7C-8B47-EFBB4987DB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98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3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6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7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8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9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0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1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2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3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4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5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6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7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8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9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0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1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2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slideLayout" Target="../slideLayouts/slideLayout8.xml"/><Relationship Id="rId7" Type="http://schemas.openxmlformats.org/officeDocument/2006/relationships/oleObject" Target="../embeddings/oleObject1.bin"/><Relationship Id="rId2" Type="http://schemas.openxmlformats.org/officeDocument/2006/relationships/tags" Target="../tags/tag3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4.xml"/><Relationship Id="rId6" Type="http://schemas.openxmlformats.org/officeDocument/2006/relationships/image" Target="../media/image31.jpe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5.xml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6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7.xml"/><Relationship Id="rId6" Type="http://schemas.openxmlformats.org/officeDocument/2006/relationships/image" Target="../media/image37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8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9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0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1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4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5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6" Type="http://schemas.openxmlformats.org/officeDocument/2006/relationships/image" Target="../media/image9.jpe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<p:cNvSpPr txBox="1"/>
          <p:nvPr/>
        </p:nvSpPr>
        <p:spPr>
          <a:xfrm>
            <a:off x="3235117" y="1922707"/>
            <a:ext cx="84691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>
              <a:defRPr/>
            </a:pPr>
            <a:r>
              <a:rPr lang="zh-CN" altLang="en-US" sz="6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Kartika" panose="02020503030404060203" pitchFamily="18" charset="0"/>
              </a:rPr>
              <a:t>大学计算机基础</a:t>
            </a:r>
            <a:r>
              <a:rPr lang="en-US" altLang="zh-CN" sz="6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Kartika" panose="02020503030404060203" pitchFamily="18" charset="0"/>
              </a:rPr>
              <a:t>III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0" y="5691189"/>
            <a:ext cx="12192000" cy="432000"/>
            <a:chOff x="117567" y="5691189"/>
            <a:chExt cx="8890144" cy="432000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17567" y="5912402"/>
              <a:ext cx="810000" cy="0"/>
            </a:xfrm>
            <a:prstGeom prst="line">
              <a:avLst/>
            </a:prstGeom>
            <a:ln w="12700">
              <a:solidFill>
                <a:srgbClr val="E3061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472711" y="5907189"/>
              <a:ext cx="5535000" cy="0"/>
            </a:xfrm>
            <a:prstGeom prst="line">
              <a:avLst/>
            </a:prstGeom>
            <a:ln w="1270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0" scaled="0"/>
              </a:gra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合 1"/>
            <p:cNvGrpSpPr/>
            <p:nvPr/>
          </p:nvGrpSpPr>
          <p:grpSpPr>
            <a:xfrm>
              <a:off x="1159868" y="5691189"/>
              <a:ext cx="2083154" cy="432000"/>
              <a:chOff x="1064303" y="5622335"/>
              <a:chExt cx="2083154" cy="432000"/>
            </a:xfrm>
          </p:grpSpPr>
          <p:sp>
            <p:nvSpPr>
              <p:cNvPr id="15" name="圆角矩形 14"/>
              <p:cNvSpPr>
                <a:spLocks noChangeAspect="1"/>
              </p:cNvSpPr>
              <p:nvPr/>
            </p:nvSpPr>
            <p:spPr>
              <a:xfrm>
                <a:off x="1614503" y="5622335"/>
                <a:ext cx="432553" cy="432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E040D"/>
                  </a:gs>
                  <a:gs pos="100000">
                    <a:srgbClr val="E40613"/>
                  </a:gs>
                </a:gsLst>
                <a:lin ang="10800000" scaled="0"/>
              </a:gradFill>
              <a:ln w="1270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</a:ln>
              <a:effectLst>
                <a:outerShdw blurRad="254000" dist="1270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Arial Black" panose="020B0A04020102020204" pitchFamily="34" charset="0"/>
                  </a:rPr>
                  <a:t>0</a:t>
                </a:r>
                <a:endParaRPr lang="zh-CN" altLang="en-US" sz="24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0" name="圆角矩形 29"/>
              <p:cNvSpPr>
                <a:spLocks noChangeAspect="1"/>
              </p:cNvSpPr>
              <p:nvPr/>
            </p:nvSpPr>
            <p:spPr>
              <a:xfrm>
                <a:off x="1064303" y="5622335"/>
                <a:ext cx="432553" cy="432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E040D"/>
                  </a:gs>
                  <a:gs pos="100000">
                    <a:srgbClr val="E40613"/>
                  </a:gs>
                </a:gsLst>
                <a:lin ang="10800000" scaled="0"/>
              </a:gradFill>
              <a:ln w="1270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</a:ln>
              <a:effectLst>
                <a:outerShdw blurRad="254000" dist="1270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Arial Black" panose="020B0A04020102020204" pitchFamily="34" charset="0"/>
                  </a:rPr>
                  <a:t>2</a:t>
                </a:r>
                <a:endParaRPr lang="zh-CN" altLang="en-US" sz="24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1" name="圆角矩形 30"/>
              <p:cNvSpPr>
                <a:spLocks noChangeAspect="1"/>
              </p:cNvSpPr>
              <p:nvPr/>
            </p:nvSpPr>
            <p:spPr>
              <a:xfrm>
                <a:off x="2164703" y="5622335"/>
                <a:ext cx="432553" cy="432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E040D"/>
                  </a:gs>
                  <a:gs pos="100000">
                    <a:srgbClr val="E40613"/>
                  </a:gs>
                </a:gsLst>
                <a:lin ang="10800000" scaled="0"/>
              </a:gradFill>
              <a:ln w="1270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</a:ln>
              <a:effectLst>
                <a:outerShdw blurRad="254000" dist="1270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Arial Black" panose="020B0A04020102020204" pitchFamily="34" charset="0"/>
                  </a:rPr>
                  <a:t>2</a:t>
                </a:r>
                <a:endParaRPr lang="zh-CN" altLang="en-US" sz="24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2" name="圆角矩形 31"/>
              <p:cNvSpPr>
                <a:spLocks noChangeAspect="1"/>
              </p:cNvSpPr>
              <p:nvPr/>
            </p:nvSpPr>
            <p:spPr>
              <a:xfrm>
                <a:off x="2714904" y="5622335"/>
                <a:ext cx="432553" cy="432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E040D"/>
                  </a:gs>
                  <a:gs pos="100000">
                    <a:srgbClr val="E40613"/>
                  </a:gs>
                </a:gsLst>
                <a:lin ang="10800000" scaled="0"/>
              </a:gradFill>
              <a:ln w="1270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</a:ln>
              <a:effectLst>
                <a:outerShdw blurRad="254000" dist="1270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Arial Black" panose="020B0A04020102020204" pitchFamily="34" charset="0"/>
                  </a:rPr>
                  <a:t>1</a:t>
                </a:r>
                <a:endParaRPr lang="zh-CN" altLang="en-US" sz="2400" dirty="0">
                  <a:latin typeface="Arial Black" panose="020B0A04020102020204" pitchFamily="34" charset="0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84016" y="79461"/>
            <a:ext cx="2612976" cy="4400343"/>
            <a:chOff x="439101" y="-8313"/>
            <a:chExt cx="2612976" cy="4400343"/>
          </a:xfrm>
        </p:grpSpPr>
        <p:sp>
          <p:nvSpPr>
            <p:cNvPr id="19" name="任意多边形 18"/>
            <p:cNvSpPr/>
            <p:nvPr/>
          </p:nvSpPr>
          <p:spPr>
            <a:xfrm rot="5400000">
              <a:off x="-454583" y="885371"/>
              <a:ext cx="4400343" cy="2612976"/>
            </a:xfrm>
            <a:custGeom>
              <a:avLst/>
              <a:gdLst>
                <a:gd name="connsiteX0" fmla="*/ 0 w 4400343"/>
                <a:gd name="connsiteY0" fmla="*/ 2612976 h 2612976"/>
                <a:gd name="connsiteX1" fmla="*/ 0 w 4400343"/>
                <a:gd name="connsiteY1" fmla="*/ 0 h 2612976"/>
                <a:gd name="connsiteX2" fmla="*/ 3093855 w 4400343"/>
                <a:gd name="connsiteY2" fmla="*/ 0 h 2612976"/>
                <a:gd name="connsiteX3" fmla="*/ 4400343 w 4400343"/>
                <a:gd name="connsiteY3" fmla="*/ 1306488 h 2612976"/>
                <a:gd name="connsiteX4" fmla="*/ 3093855 w 4400343"/>
                <a:gd name="connsiteY4" fmla="*/ 2612976 h 261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0343" h="2612976">
                  <a:moveTo>
                    <a:pt x="0" y="2612976"/>
                  </a:moveTo>
                  <a:lnTo>
                    <a:pt x="0" y="0"/>
                  </a:lnTo>
                  <a:lnTo>
                    <a:pt x="3093855" y="0"/>
                  </a:lnTo>
                  <a:cubicBezTo>
                    <a:pt x="3815408" y="0"/>
                    <a:pt x="4400343" y="584935"/>
                    <a:pt x="4400343" y="1306488"/>
                  </a:cubicBezTo>
                  <a:cubicBezTo>
                    <a:pt x="4400343" y="2028041"/>
                    <a:pt x="3815408" y="2612976"/>
                    <a:pt x="3093855" y="2612976"/>
                  </a:cubicBezTo>
                  <a:close/>
                </a:path>
              </a:pathLst>
            </a:custGeom>
            <a:gradFill>
              <a:gsLst>
                <a:gs pos="0">
                  <a:srgbClr val="8E040D"/>
                </a:gs>
                <a:gs pos="100000">
                  <a:srgbClr val="E40613"/>
                </a:gs>
              </a:gsLst>
              <a:lin ang="10800000" scaled="0"/>
            </a:gradFill>
            <a:ln w="25400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>
              <a:grpSpLocks noChangeAspect="1"/>
            </p:cNvGrpSpPr>
            <p:nvPr/>
          </p:nvGrpSpPr>
          <p:grpSpPr>
            <a:xfrm>
              <a:off x="583589" y="1834933"/>
              <a:ext cx="2323999" cy="2323999"/>
              <a:chOff x="3393105" y="2094170"/>
              <a:chExt cx="2664367" cy="2664367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3393105" y="2094170"/>
                <a:ext cx="2664367" cy="26643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  <a:tileRect/>
              </a:gradFill>
              <a:ln w="190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outerShdw blurRad="279400" dist="152400" dir="2700000" sx="102000" sy="102000" algn="tl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4" name="圆角矩形 23"/>
              <p:cNvSpPr/>
              <p:nvPr/>
            </p:nvSpPr>
            <p:spPr>
              <a:xfrm>
                <a:off x="3655434" y="2332885"/>
                <a:ext cx="2167846" cy="216784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pic>
          <p:nvPicPr>
            <p:cNvPr id="21" name="Picture 2" descr="E:\Hou\信息化建设\web\校徽相关\xjtu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3" t="76636" r="53439"/>
            <a:stretch/>
          </p:blipFill>
          <p:spPr bwMode="auto">
            <a:xfrm>
              <a:off x="579253" y="503503"/>
              <a:ext cx="2332671" cy="651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87" t="7404" r="17787" b="7404"/>
            <a:stretch>
              <a:fillRect/>
            </a:stretch>
          </p:blipFill>
          <p:spPr>
            <a:xfrm>
              <a:off x="884497" y="2135841"/>
              <a:ext cx="1722182" cy="1722182"/>
            </a:xfrm>
            <a:custGeom>
              <a:avLst/>
              <a:gdLst>
                <a:gd name="connsiteX0" fmla="*/ 1944000 w 3888000"/>
                <a:gd name="connsiteY0" fmla="*/ 0 h 3888000"/>
                <a:gd name="connsiteX1" fmla="*/ 3888000 w 3888000"/>
                <a:gd name="connsiteY1" fmla="*/ 1944000 h 3888000"/>
                <a:gd name="connsiteX2" fmla="*/ 1944000 w 3888000"/>
                <a:gd name="connsiteY2" fmla="*/ 3888000 h 3888000"/>
                <a:gd name="connsiteX3" fmla="*/ 0 w 3888000"/>
                <a:gd name="connsiteY3" fmla="*/ 1944000 h 3888000"/>
                <a:gd name="connsiteX4" fmla="*/ 1944000 w 3888000"/>
                <a:gd name="connsiteY4" fmla="*/ 0 h 38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8000" h="3888000">
                  <a:moveTo>
                    <a:pt x="1944000" y="0"/>
                  </a:moveTo>
                  <a:cubicBezTo>
                    <a:pt x="3017642" y="0"/>
                    <a:pt x="3888000" y="870358"/>
                    <a:pt x="3888000" y="1944000"/>
                  </a:cubicBezTo>
                  <a:cubicBezTo>
                    <a:pt x="3888000" y="3017642"/>
                    <a:pt x="3017642" y="3888000"/>
                    <a:pt x="1944000" y="3888000"/>
                  </a:cubicBezTo>
                  <a:cubicBezTo>
                    <a:pt x="870358" y="3888000"/>
                    <a:pt x="0" y="3017642"/>
                    <a:pt x="0" y="1944000"/>
                  </a:cubicBezTo>
                  <a:cubicBezTo>
                    <a:pt x="0" y="870358"/>
                    <a:pt x="870358" y="0"/>
                    <a:pt x="1944000" y="0"/>
                  </a:cubicBezTo>
                  <a:close/>
                </a:path>
              </a:pathLst>
            </a:custGeom>
          </p:spPr>
        </p:pic>
      </p:grpSp>
      <p:sp>
        <p:nvSpPr>
          <p:cNvPr id="3" name="矩形 2"/>
          <p:cNvSpPr/>
          <p:nvPr/>
        </p:nvSpPr>
        <p:spPr>
          <a:xfrm>
            <a:off x="4421691" y="433950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张伟</a:t>
            </a:r>
            <a:endParaRPr lang="en-US" altLang="zh-CN" sz="2800" b="1" dirty="0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/>
            <a:r>
              <a:rPr lang="zh-CN" altLang="en-US" sz="2800" b="1" dirty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计算机教学实验中心</a:t>
            </a:r>
          </a:p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2021.9.10</a:t>
            </a:r>
          </a:p>
        </p:txBody>
      </p:sp>
      <p:pic>
        <p:nvPicPr>
          <p:cNvPr id="28" name="图片 27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3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11629"/>
    </mc:Choice>
    <mc:Fallback xmlns="">
      <p:transition spd="slow" advTm="1162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392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英文字符编码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1816976" y="923420"/>
            <a:ext cx="8229600" cy="1494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Python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ord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('A')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#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返回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'A'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ASCII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十进制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chr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(65)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#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显示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ASCII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值为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65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的字符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'A'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0266" y="2613516"/>
            <a:ext cx="6232890" cy="39945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46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48968"/>
    </mc:Choice>
    <mc:Fallback xmlns="">
      <p:transition spd="slow"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392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1.2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中文字符编码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79277">
            <a:off x="1990567" y="703175"/>
            <a:ext cx="1422859" cy="156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4024315" y="1324485"/>
            <a:ext cx="49359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3050" lvl="0" indent="-273050" fontAlgn="base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中文常用字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7000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如何编码？</a:t>
            </a:r>
          </a:p>
        </p:txBody>
      </p:sp>
      <p:sp>
        <p:nvSpPr>
          <p:cNvPr id="9" name="矩形 8"/>
          <p:cNvSpPr/>
          <p:nvPr/>
        </p:nvSpPr>
        <p:spPr>
          <a:xfrm>
            <a:off x="2493938" y="2597242"/>
            <a:ext cx="7996719" cy="322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</a:pPr>
            <a:r>
              <a:rPr lang="zh-CN" altLang="en-US" sz="26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6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6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）国家汉字编码标准</a:t>
            </a:r>
            <a:r>
              <a:rPr lang="en-US" altLang="zh-CN" sz="26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GB2312-80</a:t>
            </a:r>
          </a:p>
          <a:p>
            <a:pPr marL="639763" lvl="1" indent="-246063" fontAlgn="base"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</a:pPr>
            <a:r>
              <a:rPr lang="zh-CN" altLang="en-US" sz="24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汉字符号多，一个字节容纳</a:t>
            </a:r>
            <a:r>
              <a:rPr lang="en-US" altLang="zh-CN" sz="24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256</a:t>
            </a:r>
            <a:r>
              <a:rPr lang="zh-CN" altLang="en-US" sz="24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个符号的编码</a:t>
            </a:r>
          </a:p>
          <a:p>
            <a:pPr marL="639763" lvl="1" indent="-246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</a:pPr>
            <a:r>
              <a:rPr lang="zh-CN" altLang="en-US" sz="2800" b="1" dirty="0">
                <a:solidFill>
                  <a:prstClr val="black"/>
                </a:solidFill>
                <a:latin typeface="Constantia" panose="02030602050306030303" pitchFamily="18" charset="0"/>
                <a:ea typeface="宋体" panose="02010600030101010101" pitchFamily="2" charset="-122"/>
              </a:rPr>
              <a:t>两个字节，</a:t>
            </a:r>
            <a:r>
              <a:rPr lang="en-US" altLang="zh-CN" sz="2800" b="1" dirty="0">
                <a:solidFill>
                  <a:prstClr val="black"/>
                </a:solidFill>
                <a:latin typeface="Constantia" panose="02030602050306030303" pitchFamily="18" charset="0"/>
                <a:ea typeface="宋体" panose="02010600030101010101" pitchFamily="2" charset="-122"/>
              </a:rPr>
              <a:t>65536</a:t>
            </a:r>
            <a:r>
              <a:rPr lang="zh-CN" altLang="en-US" sz="2800" b="1" dirty="0">
                <a:solidFill>
                  <a:prstClr val="black"/>
                </a:solidFill>
                <a:latin typeface="Constantia" panose="02030602050306030303" pitchFamily="18" charset="0"/>
                <a:ea typeface="宋体" panose="02010600030101010101" pitchFamily="2" charset="-122"/>
              </a:rPr>
              <a:t>个符号，常用字没问题</a:t>
            </a:r>
          </a:p>
          <a:p>
            <a:pPr marL="639763" lvl="1" indent="-246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US" altLang="zh-CN" sz="2800" b="1" dirty="0">
                <a:solidFill>
                  <a:prstClr val="black"/>
                </a:solidFill>
                <a:latin typeface="Constantia" panose="02030602050306030303" pitchFamily="18" charset="0"/>
                <a:ea typeface="宋体" panose="02010600030101010101" pitchFamily="2" charset="-122"/>
              </a:rPr>
              <a:t>GB2312-80</a:t>
            </a:r>
            <a:r>
              <a:rPr lang="zh-CN" altLang="en-US" sz="2400" b="1" dirty="0">
                <a:solidFill>
                  <a:prstClr val="black"/>
                </a:solidFill>
                <a:latin typeface="Constantia" panose="02030602050306030303" pitchFamily="18" charset="0"/>
                <a:ea typeface="宋体" panose="02010600030101010101" pitchFamily="2" charset="-122"/>
              </a:rPr>
              <a:t>（信息交换用汉字编码字符集、基本集）</a:t>
            </a:r>
            <a:endParaRPr lang="en-US" altLang="zh-CN" sz="2800" b="1" dirty="0">
              <a:solidFill>
                <a:prstClr val="black"/>
              </a:solidFill>
              <a:latin typeface="Constantia" panose="02030602050306030303" pitchFamily="18" charset="0"/>
              <a:ea typeface="宋体" panose="02010600030101010101" pitchFamily="2" charset="-122"/>
            </a:endParaRPr>
          </a:p>
          <a:p>
            <a:pPr lvl="2" indent="-246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DD9"/>
              </a:buClr>
              <a:buSzPct val="70000"/>
              <a:buFont typeface="Wingdings 2" panose="05020102010507070707" pitchFamily="18" charset="2"/>
              <a:buChar char=""/>
            </a:pPr>
            <a:r>
              <a:rPr lang="en-US" altLang="zh-CN" sz="2400" b="1" dirty="0">
                <a:solidFill>
                  <a:prstClr val="black"/>
                </a:solidFill>
                <a:latin typeface="Constantia" panose="02030602050306030303" pitchFamily="18" charset="0"/>
                <a:ea typeface="宋体" panose="02010600030101010101" pitchFamily="2" charset="-122"/>
              </a:rPr>
              <a:t>6763</a:t>
            </a:r>
            <a:r>
              <a:rPr lang="zh-CN" altLang="en-US" sz="2400" b="1" dirty="0">
                <a:solidFill>
                  <a:prstClr val="black"/>
                </a:solidFill>
                <a:latin typeface="Constantia" panose="02030602050306030303" pitchFamily="18" charset="0"/>
                <a:ea typeface="宋体" panose="02010600030101010101" pitchFamily="2" charset="-122"/>
              </a:rPr>
              <a:t>个汉字，</a:t>
            </a:r>
            <a:r>
              <a:rPr lang="en-US" altLang="zh-CN" sz="2400" b="1" dirty="0">
                <a:solidFill>
                  <a:prstClr val="black"/>
                </a:solidFill>
                <a:latin typeface="Constantia" panose="02030602050306030303" pitchFamily="18" charset="0"/>
                <a:ea typeface="宋体" panose="02010600030101010101" pitchFamily="2" charset="-122"/>
              </a:rPr>
              <a:t>682</a:t>
            </a:r>
            <a:r>
              <a:rPr lang="zh-CN" altLang="en-US" sz="2400" b="1" dirty="0">
                <a:solidFill>
                  <a:prstClr val="black"/>
                </a:solidFill>
                <a:latin typeface="Constantia" panose="02030602050306030303" pitchFamily="18" charset="0"/>
                <a:ea typeface="宋体" panose="02010600030101010101" pitchFamily="2" charset="-122"/>
              </a:rPr>
              <a:t>个图形符号（数字，日、俄、希腊、拼音、注音符号等）</a:t>
            </a:r>
          </a:p>
          <a:p>
            <a:pPr lvl="2" indent="-246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DD9"/>
              </a:buClr>
              <a:buSzPct val="70000"/>
              <a:buFont typeface="Wingdings 2" panose="05020102010507070707" pitchFamily="18" charset="2"/>
              <a:buChar char=""/>
            </a:pPr>
            <a:r>
              <a:rPr lang="zh-CN" altLang="en-US" sz="2400" b="1" dirty="0">
                <a:solidFill>
                  <a:prstClr val="black"/>
                </a:solidFill>
                <a:latin typeface="Constantia" panose="02030602050306030303" pitchFamily="18" charset="0"/>
                <a:ea typeface="宋体" panose="02010600030101010101" pitchFamily="2" charset="-122"/>
              </a:rPr>
              <a:t>排成</a:t>
            </a:r>
            <a:r>
              <a:rPr lang="en-US" altLang="zh-CN" sz="2400" b="1" dirty="0">
                <a:solidFill>
                  <a:prstClr val="black"/>
                </a:solidFill>
                <a:latin typeface="Constantia" panose="02030602050306030303" pitchFamily="18" charset="0"/>
                <a:ea typeface="宋体" panose="02010600030101010101" pitchFamily="2" charset="-122"/>
              </a:rPr>
              <a:t>87</a:t>
            </a:r>
            <a:r>
              <a:rPr lang="zh-CN" altLang="en-US" sz="2400" b="1" dirty="0">
                <a:solidFill>
                  <a:prstClr val="black"/>
                </a:solidFill>
                <a:latin typeface="Constantia" panose="02030602050306030303" pitchFamily="18" charset="0"/>
                <a:ea typeface="宋体" panose="02010600030101010101" pitchFamily="2" charset="-122"/>
              </a:rPr>
              <a:t>行，</a:t>
            </a:r>
            <a:r>
              <a:rPr lang="en-US" altLang="zh-CN" sz="2400" b="1" dirty="0">
                <a:solidFill>
                  <a:prstClr val="black"/>
                </a:solidFill>
                <a:latin typeface="Constantia" panose="02030602050306030303" pitchFamily="18" charset="0"/>
                <a:ea typeface="宋体" panose="02010600030101010101" pitchFamily="2" charset="-122"/>
              </a:rPr>
              <a:t>94</a:t>
            </a:r>
            <a:r>
              <a:rPr lang="zh-CN" altLang="en-US" sz="2400" b="1" dirty="0">
                <a:solidFill>
                  <a:prstClr val="black"/>
                </a:solidFill>
                <a:latin typeface="Constantia" panose="02030602050306030303" pitchFamily="18" charset="0"/>
                <a:ea typeface="宋体" panose="02010600030101010101" pitchFamily="2" charset="-122"/>
              </a:rPr>
              <a:t>列的矩阵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687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48968"/>
    </mc:Choice>
    <mc:Fallback xmlns="">
      <p:transition spd="slow" advTm="4896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392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1.2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中文字符编码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graphicFrame>
        <p:nvGraphicFramePr>
          <p:cNvPr id="21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1229540"/>
              </p:ext>
            </p:extLst>
          </p:nvPr>
        </p:nvGraphicFramePr>
        <p:xfrm>
          <a:off x="2039420" y="721807"/>
          <a:ext cx="4114800" cy="1905000"/>
        </p:xfrm>
        <a:graphic>
          <a:graphicData uri="http://schemas.openxmlformats.org/drawingml/2006/table">
            <a:tbl>
              <a:tblPr firstRow="1" bandRow="1"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zh-CN" altLang="en-US" sz="4400" dirty="0"/>
                        <a:t>汉字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zh-CN" altLang="en-US" sz="4400" dirty="0"/>
                        <a:t>汉字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zh-CN" altLang="en-US" sz="4400" dirty="0"/>
                        <a:t>汉字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zh-CN" altLang="en-US" sz="4400" dirty="0"/>
                        <a:t>汉字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TextBox 6"/>
          <p:cNvSpPr txBox="1">
            <a:spLocks noChangeArrowheads="1"/>
          </p:cNvSpPr>
          <p:nvPr/>
        </p:nvSpPr>
        <p:spPr bwMode="auto">
          <a:xfrm>
            <a:off x="2039420" y="2703007"/>
            <a:ext cx="3886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行号、列号，均从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0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开始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区位码</a:t>
            </a:r>
          </a:p>
        </p:txBody>
      </p:sp>
      <p:sp>
        <p:nvSpPr>
          <p:cNvPr id="24" name="TextBox 7"/>
          <p:cNvSpPr txBox="1">
            <a:spLocks noChangeArrowheads="1"/>
          </p:cNvSpPr>
          <p:nvPr/>
        </p:nvSpPr>
        <p:spPr bwMode="auto">
          <a:xfrm>
            <a:off x="6535220" y="2762941"/>
            <a:ext cx="3733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行号、列号，从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A0H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开始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——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机内码</a:t>
            </a:r>
          </a:p>
        </p:txBody>
      </p:sp>
      <p:sp>
        <p:nvSpPr>
          <p:cNvPr id="25" name="TextBox 8"/>
          <p:cNvSpPr txBox="1">
            <a:spLocks noChangeArrowheads="1"/>
          </p:cNvSpPr>
          <p:nvPr/>
        </p:nvSpPr>
        <p:spPr bwMode="auto">
          <a:xfrm>
            <a:off x="2021744" y="4004395"/>
            <a:ext cx="81534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</a:rPr>
              <a:t>机内码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</a:rPr>
              <a:t>=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</a:rPr>
              <a:t>区位码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</a:rPr>
              <a:t>+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</a:rPr>
              <a:t>A0A0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</a:rPr>
              <a:t>H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</a:rPr>
              <a:t>啊：区位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</a:rPr>
              <a:t>1601D-&gt;1001H-&gt;+A0A0H&gt;B0A1H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</a:rPr>
              <a:t>(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</a:rPr>
              <a:t>机内码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</a:rPr>
              <a:t>)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</a:rPr>
              <a:t>汉字在计算机中保存的是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</a:rPr>
              <a:t>机内码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</a:rPr>
              <a:t>,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</a:rPr>
              <a:t>占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</a:rPr>
              <a:t>2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</a:rPr>
              <a:t>字节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6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5725479"/>
              </p:ext>
            </p:extLst>
          </p:nvPr>
        </p:nvGraphicFramePr>
        <p:xfrm>
          <a:off x="6306620" y="726089"/>
          <a:ext cx="4114800" cy="1905000"/>
        </p:xfrm>
        <a:graphic>
          <a:graphicData uri="http://schemas.openxmlformats.org/drawingml/2006/table">
            <a:tbl>
              <a:tblPr firstRow="1" bandRow="1"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25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endParaRPr lang="zh-CN" altLang="en-US" sz="4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endParaRPr lang="zh-CN" altLang="en-US" sz="4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endParaRPr lang="zh-CN" altLang="en-US" sz="4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zh-CN" altLang="en-US" sz="4400" dirty="0"/>
                        <a:t>汉字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10599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48968"/>
    </mc:Choice>
    <mc:Fallback xmlns="">
      <p:transition spd="slow"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5681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中文字符的其他编码</a:t>
            </a:r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-GBK</a:t>
            </a:r>
            <a:endParaRPr lang="zh-CN" altLang="en-US" sz="3200" b="1" dirty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6" name="Rectangle 3"/>
          <p:cNvSpPr txBox="1">
            <a:spLocks/>
          </p:cNvSpPr>
          <p:nvPr/>
        </p:nvSpPr>
        <p:spPr bwMode="auto">
          <a:xfrm>
            <a:off x="552825" y="1280642"/>
            <a:ext cx="11525724" cy="455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9763" marR="0" lvl="1" indent="-246063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GBK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全国信息技术化技术委员会于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1995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年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12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月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日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《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汉字内码扩展规范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》</a:t>
            </a:r>
          </a:p>
          <a:p>
            <a:pPr marL="639763" marR="0" lvl="1" indent="-246063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是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GB2312-80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的扩充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95000"/>
                  <a:lumOff val="5000"/>
                </a:sysClr>
              </a:solidFill>
              <a:effectLst/>
              <a:uLnTx/>
              <a:uFillTx/>
            </a:endParaRPr>
          </a:p>
          <a:p>
            <a:pPr marL="639763" marR="0" lvl="1" indent="-246063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汉字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20902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个（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21003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），包括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BIG-5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CJK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的字符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95000"/>
                  <a:lumOff val="5000"/>
                </a:sysClr>
              </a:solidFill>
              <a:effectLst/>
              <a:uLnTx/>
              <a:uFillTx/>
            </a:endParaRPr>
          </a:p>
          <a:p>
            <a:pPr marL="639763" marR="0" lvl="1" indent="-246063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双字节编码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!</a:t>
            </a:r>
          </a:p>
          <a:p>
            <a:pPr marL="639763" marR="0" lvl="1" indent="-246063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兼容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GB2312 !</a:t>
            </a:r>
          </a:p>
          <a:p>
            <a:pPr marL="639763" marR="0" lvl="1" indent="-246063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支持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ISO-10646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国际标准。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95000"/>
                  <a:lumOff val="5000"/>
                </a:sysClr>
              </a:solidFill>
              <a:effectLst/>
              <a:uLnTx/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819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48968"/>
    </mc:Choice>
    <mc:Fallback xmlns="">
      <p:transition spd="slow" advTm="4896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66640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中文字符的其他编码</a:t>
            </a:r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-GB18030</a:t>
            </a:r>
          </a:p>
          <a:p>
            <a:endParaRPr lang="zh-CN" altLang="en-US" sz="3200" b="1" dirty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1858214" y="998072"/>
            <a:ext cx="9525551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marR="0" lvl="1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信息技术、信息交换用汉字编码字符集基本集的扩充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547687" marR="0" lvl="2" indent="-2730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在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GBK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的基础上进一步扩展了汉字，</a:t>
            </a:r>
            <a:endParaRPr kumimoji="0" lang="en-US" altLang="zh-CN" sz="22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547687" marR="0" lvl="2" indent="-2730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GB18030-2000,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增加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CJK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统一汉字扩充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A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，汉字达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27533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个</a:t>
            </a:r>
            <a:endParaRPr kumimoji="0" lang="en-US" altLang="zh-CN" sz="220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95000"/>
                  <a:lumOff val="5000"/>
                </a:sysClr>
              </a:solidFill>
              <a:effectLst/>
              <a:uLnTx/>
              <a:uFillTx/>
            </a:endParaRPr>
          </a:p>
          <a:p>
            <a:pPr marL="547687" marR="0" lvl="2" indent="-2730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GB18030-2005,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增加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CJK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统一汉字扩充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B 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及藏、蒙等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少数民族的文字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，汉字达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70244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个</a:t>
            </a:r>
            <a:endParaRPr kumimoji="0" lang="en-US" altLang="zh-CN" sz="220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95000"/>
                  <a:lumOff val="5000"/>
                </a:sysClr>
              </a:solidFill>
              <a:effectLst/>
              <a:uLnTx/>
              <a:uFillTx/>
            </a:endParaRPr>
          </a:p>
          <a:p>
            <a:pPr marL="547687" marR="0" lvl="2" indent="-2730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变长编码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!!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，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不同的汉字，占的字节数是不同的。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1-4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字节</a:t>
            </a:r>
            <a:endParaRPr kumimoji="0" lang="en-US" altLang="zh-CN" sz="220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95000"/>
                  <a:lumOff val="5000"/>
                </a:sysClr>
              </a:solidFill>
              <a:effectLst/>
              <a:uLnTx/>
              <a:uFillTx/>
            </a:endParaRPr>
          </a:p>
          <a:p>
            <a:pPr marL="547687" marR="0" lvl="2" indent="-2730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其二字节部分与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GBK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</a:rPr>
              <a:t>兼容；</a:t>
            </a:r>
            <a:endParaRPr kumimoji="0" lang="en-US" altLang="zh-CN" sz="220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95000"/>
                  <a:lumOff val="5000"/>
                </a:sysClr>
              </a:solidFill>
              <a:effectLst/>
              <a:uLnTx/>
              <a:uFillTx/>
            </a:endParaRPr>
          </a:p>
          <a:p>
            <a:pPr marL="547687" marR="0" lvl="2" indent="-2730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四字节部分是扩充的字形、字位，</a:t>
            </a:r>
            <a:endParaRPr kumimoji="0" lang="en-US" altLang="zh-CN" sz="22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547687" marR="0" lvl="2" indent="-2730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编码范围是</a:t>
            </a:r>
            <a:endParaRPr kumimoji="0" lang="en-US" altLang="zh-CN" sz="22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819150" marR="0" lvl="3" indent="-2730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首字节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0x81-0xfe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、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819150" marR="0" lvl="3" indent="-2730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二字节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0x30-0x39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、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819150" marR="0" lvl="3" indent="-2730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三字节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0x81-0xfe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、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819150" marR="0" lvl="3" indent="-2730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四字节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0x30-0x39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。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547687" marR="0" lvl="2" indent="-2730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是我国计算机系统必须遵循的基础性国家标准之一</a:t>
            </a:r>
            <a:endParaRPr kumimoji="0" lang="en-US" altLang="zh-CN" sz="22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547687" marR="0" lvl="2" indent="-27305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GB2312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汉字，两字节最高为均为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1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，其他汉字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1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、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3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最高位为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906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48968"/>
    </mc:Choice>
    <mc:Fallback xmlns="">
      <p:transition spd="slow" advTm="4896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48029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中文字符的其他编码</a:t>
            </a:r>
            <a:endParaRPr lang="en-US" altLang="zh-CN" sz="3200" b="1" dirty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3200" b="1" dirty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2" name="Rectangle 3"/>
          <p:cNvSpPr txBox="1">
            <a:spLocks/>
          </p:cNvSpPr>
          <p:nvPr/>
        </p:nvSpPr>
        <p:spPr bwMode="auto">
          <a:xfrm>
            <a:off x="2247401" y="1197042"/>
            <a:ext cx="6375114" cy="2758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BIG5</a:t>
            </a:r>
          </a:p>
          <a:p>
            <a:pPr lvl="1"/>
            <a:r>
              <a:rPr lang="en-US" altLang="zh-CN" sz="2400" dirty="0"/>
              <a:t>Big5</a:t>
            </a:r>
            <a:r>
              <a:rPr lang="zh-CN" altLang="en-US" sz="2400" dirty="0"/>
              <a:t>是</a:t>
            </a:r>
            <a:r>
              <a:rPr lang="zh-CN" altLang="en-US" sz="2400" dirty="0">
                <a:solidFill>
                  <a:srgbClr val="FF0000"/>
                </a:solidFill>
              </a:rPr>
              <a:t>台湾地区使用</a:t>
            </a:r>
            <a:r>
              <a:rPr lang="zh-CN" altLang="en-US" sz="2400" dirty="0"/>
              <a:t>的汉字编码方案</a:t>
            </a:r>
            <a:endParaRPr lang="en-US" altLang="zh-CN" sz="2400" dirty="0"/>
          </a:p>
          <a:p>
            <a:pPr lvl="1"/>
            <a:r>
              <a:rPr lang="en-US" altLang="zh-CN" sz="2400" dirty="0"/>
              <a:t>16</a:t>
            </a:r>
            <a:r>
              <a:rPr lang="zh-CN" altLang="en-US" sz="2400" dirty="0"/>
              <a:t>位（</a:t>
            </a:r>
            <a:r>
              <a:rPr lang="en-US" altLang="zh-CN" sz="2400" dirty="0"/>
              <a:t>2</a:t>
            </a:r>
            <a:r>
              <a:rPr lang="zh-CN" altLang="en-US" sz="2400" dirty="0"/>
              <a:t>字节）编码</a:t>
            </a:r>
          </a:p>
          <a:p>
            <a:r>
              <a:rPr lang="en-US" altLang="zh-CN" dirty="0"/>
              <a:t>CJK</a:t>
            </a:r>
            <a:r>
              <a:rPr lang="zh-CN" altLang="en-US" dirty="0"/>
              <a:t>（</a:t>
            </a:r>
            <a:r>
              <a:rPr lang="en-US" altLang="zh-CN" dirty="0"/>
              <a:t>C </a:t>
            </a:r>
            <a:r>
              <a:rPr lang="zh-CN" altLang="en-US" dirty="0"/>
              <a:t>指中国，</a:t>
            </a:r>
            <a:r>
              <a:rPr lang="en-US" altLang="zh-CN" dirty="0"/>
              <a:t>J </a:t>
            </a:r>
            <a:r>
              <a:rPr lang="zh-CN" altLang="en-US" dirty="0"/>
              <a:t>指日本，</a:t>
            </a:r>
            <a:r>
              <a:rPr lang="en-US" altLang="zh-CN" dirty="0"/>
              <a:t>K </a:t>
            </a:r>
            <a:r>
              <a:rPr lang="zh-CN" altLang="en-US" dirty="0"/>
              <a:t>指朝鲜）</a:t>
            </a:r>
            <a:endParaRPr lang="en-US" altLang="zh-CN" dirty="0"/>
          </a:p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中日韩统一表意文字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/>
              <a:t>是</a:t>
            </a:r>
            <a:r>
              <a:rPr lang="en-US" altLang="zh-CN" sz="2400" dirty="0"/>
              <a:t>ISO 10646</a:t>
            </a:r>
            <a:r>
              <a:rPr lang="zh-CN" altLang="en-US" sz="2400" dirty="0"/>
              <a:t>的子集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110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48968"/>
    </mc:Choice>
    <mc:Fallback xmlns="">
      <p:transition spd="slow" advTm="4896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613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1.4 ANSI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信息编码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1989847" y="815449"/>
            <a:ext cx="9483693" cy="366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ANSI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（美国国家标准协会）制定的支持多语言的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两字节编码</a:t>
            </a: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不同代码页对应不同的字符集，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如代码页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936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GB2312-80</a:t>
            </a:r>
          </a:p>
          <a:p>
            <a:pPr lvl="0">
              <a:spcBef>
                <a:spcPct val="30000"/>
              </a:spcBef>
            </a:pPr>
            <a:r>
              <a:rPr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依次单击开始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所有程序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附件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命令提示符，打开命令提示符，输入</a:t>
            </a:r>
            <a:r>
              <a:rPr lang="en-US" altLang="zh-CN" sz="1800" b="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chcp</a:t>
            </a:r>
            <a:r>
              <a:rPr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，按回车键执行，会查询当前系统的活动代码页，它指明了当前系统使用的编码</a:t>
            </a:r>
            <a:endParaRPr lang="en-US" altLang="zh-CN" sz="18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spcBef>
                <a:spcPct val="30000"/>
              </a:spcBef>
            </a:pP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936 </a:t>
            </a:r>
            <a:r>
              <a:rPr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GBK </a:t>
            </a:r>
            <a:r>
              <a:rPr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扩展的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EUC-CN </a:t>
            </a:r>
            <a:r>
              <a:rPr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GB 2312-80</a:t>
            </a:r>
            <a:r>
              <a:rPr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 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6763 </a:t>
            </a:r>
            <a:r>
              <a:rPr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个汉字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Unicode (GB13000.1-93)</a:t>
            </a:r>
            <a:r>
              <a:rPr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中定义的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20902</a:t>
            </a:r>
            <a:r>
              <a:rPr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个汉字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即中国大陆使用的是简体中文</a:t>
            </a:r>
            <a:r>
              <a:rPr lang="en-US" altLang="zh-CN" sz="1800" b="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zh_CN</a:t>
            </a:r>
            <a:r>
              <a:rPr lang="en-US" altLang="zh-CN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8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不同代码页之间不兼容</a:t>
            </a: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记事本的默认保存格式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814" y="4495799"/>
            <a:ext cx="7243762" cy="218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5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48968"/>
    </mc:Choice>
    <mc:Fallback xmlns="">
      <p:transition spd="slow"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4932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1.5 ISO 10646/Unicode</a:t>
            </a:r>
            <a:endParaRPr lang="zh-CN" altLang="en-US" sz="3200" b="1" dirty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6" name="Rectangle 3"/>
          <p:cNvSpPr txBox="1">
            <a:spLocks/>
          </p:cNvSpPr>
          <p:nvPr/>
        </p:nvSpPr>
        <p:spPr bwMode="auto">
          <a:xfrm>
            <a:off x="1045028" y="1075455"/>
            <a:ext cx="10744200" cy="4476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730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ISO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国际标准化组织（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International Organization for Standardization)</a:t>
            </a:r>
          </a:p>
          <a:p>
            <a:pPr marL="0" marR="0" lvl="1" indent="-246063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ISO/10646 :Information technology -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U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niversal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95000"/>
                    <a:lumOff val="5000"/>
                  </a:sys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oded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haracter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et (UCS)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，缩写为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UCS</a:t>
            </a:r>
          </a:p>
          <a:p>
            <a:pPr marL="0" marR="0" lvl="0" indent="-2730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Unicode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多语言软件制造商组成的统一码联盟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1" indent="-246063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Unicode</a:t>
            </a:r>
          </a:p>
          <a:p>
            <a:pPr marL="0" marR="0" lvl="0" indent="-2730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制订全世界统一的编码标准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-2730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跨语言、跨平台的字符编码：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-2730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4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字节编码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1" indent="-2730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容量：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128*256*256*256=2147483648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亿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-2730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Unicode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UCS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字符集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380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48968"/>
    </mc:Choice>
    <mc:Fallback xmlns="">
      <p:transition spd="slow" advTm="4896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4932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1.5 ISO 10646/Unicode</a:t>
            </a:r>
            <a:endParaRPr lang="zh-CN" altLang="en-US" sz="3200" b="1" dirty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8802" y="653140"/>
            <a:ext cx="8614395" cy="58310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508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48968"/>
    </mc:Choice>
    <mc:Fallback xmlns="">
      <p:transition spd="slow" advTm="4896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6753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1.5 ISO 10646/Unicode-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实现方式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2242457" y="1075455"/>
            <a:ext cx="8229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在计算机中存的不是</a:t>
            </a: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UCS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编码本身</a:t>
            </a:r>
            <a:endParaRPr kumimoji="0" lang="en-US" altLang="zh-CN" sz="26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变长编码</a:t>
            </a:r>
            <a:endParaRPr kumimoji="0" lang="en-US" altLang="zh-CN" sz="26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UCS Transformation Format 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（</a:t>
            </a: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UTF 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）</a:t>
            </a:r>
            <a:endParaRPr kumimoji="0" lang="en-US" altLang="zh-CN" sz="26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UTF-8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UTF-16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UTF-32</a:t>
            </a: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文件开头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2-3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字节为格式标识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UTF-8:</a:t>
            </a: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英文字母，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字节；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基本汉字，三字节；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UTF-16</a:t>
            </a: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英文字母，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字节；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基本汉字，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字节；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857" y="3775793"/>
            <a:ext cx="3919538" cy="198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596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48968"/>
    </mc:Choice>
    <mc:Fallback xmlns="">
      <p:transition spd="slow"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1" name="标题 1"/>
          <p:cNvSpPr txBox="1">
            <a:spLocks/>
          </p:cNvSpPr>
          <p:nvPr/>
        </p:nvSpPr>
        <p:spPr>
          <a:xfrm>
            <a:off x="840102" y="2331020"/>
            <a:ext cx="10707690" cy="1192696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80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非数值信息的表示</a:t>
            </a:r>
            <a:endParaRPr lang="en-GB" altLang="zh-CN" sz="80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206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802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1.6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不同的编码方法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2111828" y="1202976"/>
            <a:ext cx="31939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ASCII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GB2312-80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GBK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GB18030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ANSI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Unicode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UTF-8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UTF-16</a:t>
            </a:r>
            <a:endParaRPr kumimoji="0" lang="zh-CN" altLang="en-US" sz="26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5401158" y="1202976"/>
            <a:ext cx="5872239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3050" indent="-2730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在文件、计算机中保存的数据不同</a:t>
            </a:r>
            <a:endParaRPr lang="en-US" altLang="zh-CN" sz="2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即代号不同</a:t>
            </a:r>
            <a:endParaRPr lang="en-US" altLang="zh-CN" sz="2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保存格式不同</a:t>
            </a:r>
            <a:endParaRPr lang="en-US" altLang="zh-CN" sz="2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占用空间不同</a:t>
            </a:r>
            <a:endParaRPr lang="en-US" altLang="zh-CN" sz="2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不兼容时，显示</a:t>
            </a: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乱码</a:t>
            </a:r>
            <a:endParaRPr lang="en-US" altLang="zh-CN" sz="2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使用不同的编码格式打开时，</a:t>
            </a:r>
            <a:r>
              <a:rPr lang="zh-CN" altLang="en-US" sz="2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乱码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007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48968"/>
    </mc:Choice>
    <mc:Fallback xmlns="">
      <p:transition spd="slow" advTm="4896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4180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显示</a:t>
            </a:r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GBK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编码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5602" y="969051"/>
            <a:ext cx="8260796" cy="49198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049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48968"/>
    </mc:Choice>
    <mc:Fallback xmlns="">
      <p:transition spd="slow" advTm="4896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2981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1.7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中文的显示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655" y="914400"/>
            <a:ext cx="7151687" cy="543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729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4392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1.7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中文的显示</a:t>
            </a:r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字形码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8" name="Rectangle 3"/>
          <p:cNvSpPr txBox="1">
            <a:spLocks/>
          </p:cNvSpPr>
          <p:nvPr/>
        </p:nvSpPr>
        <p:spPr bwMode="auto">
          <a:xfrm>
            <a:off x="2068285" y="1304344"/>
            <a:ext cx="8588829" cy="401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0066"/>
                </a:solidFill>
                <a:latin typeface="Constantia" panose="02030602050306030303" pitchFamily="18" charset="0"/>
                <a:ea typeface="宋体" panose="02010600030101010101" pitchFamily="2" charset="-122"/>
              </a:rPr>
              <a:t>目前计算机系统中有两种字形码：</a:t>
            </a:r>
          </a:p>
          <a:p>
            <a:pPr lvl="1"/>
            <a:r>
              <a:rPr lang="zh-CN" altLang="en-US" sz="2400" dirty="0">
                <a:latin typeface="Constantia" panose="02030602050306030303" pitchFamily="18" charset="0"/>
                <a:ea typeface="宋体" panose="02010600030101010101" pitchFamily="2" charset="-122"/>
              </a:rPr>
              <a:t>点阵式字形码</a:t>
            </a:r>
          </a:p>
          <a:p>
            <a:pPr lvl="1"/>
            <a:r>
              <a:rPr lang="zh-CN" altLang="en-US" sz="2400" dirty="0">
                <a:latin typeface="Constantia" panose="02030602050306030303" pitchFamily="18" charset="0"/>
                <a:ea typeface="宋体" panose="02010600030101010101" pitchFamily="2" charset="-122"/>
              </a:rPr>
              <a:t>矢量字形码</a:t>
            </a:r>
          </a:p>
          <a:p>
            <a:r>
              <a:rPr lang="zh-CN" altLang="en-US" dirty="0">
                <a:solidFill>
                  <a:srgbClr val="FF0000"/>
                </a:solidFill>
                <a:latin typeface="Constantia" panose="02030602050306030303" pitchFamily="18" charset="0"/>
                <a:ea typeface="宋体" panose="02010600030101010101" pitchFamily="2" charset="-122"/>
              </a:rPr>
              <a:t>点阵式字形码</a:t>
            </a:r>
          </a:p>
          <a:p>
            <a:pPr lvl="1"/>
            <a:r>
              <a:rPr lang="zh-CN" altLang="en-US" sz="2400" dirty="0">
                <a:latin typeface="Constantia" panose="02030602050306030303" pitchFamily="18" charset="0"/>
                <a:ea typeface="宋体" panose="02010600030101010101" pitchFamily="2" charset="-122"/>
              </a:rPr>
              <a:t>以点阵方式来表示汉字。</a:t>
            </a:r>
          </a:p>
          <a:p>
            <a:pPr lvl="1"/>
            <a:r>
              <a:rPr lang="zh-CN" altLang="en-US" sz="2400" dirty="0">
                <a:latin typeface="Constantia" panose="02030602050306030303" pitchFamily="18" charset="0"/>
                <a:ea typeface="宋体" panose="02010600030101010101" pitchFamily="2" charset="-122"/>
              </a:rPr>
              <a:t>每个点用二进制的一位“0”或“1”来分别表示汉字相应位置处的状态，如白、黑特征，从而体现出字的形和体。</a:t>
            </a:r>
          </a:p>
          <a:p>
            <a:pPr lvl="1"/>
            <a:r>
              <a:rPr lang="zh-CN" altLang="en-US" sz="2400" dirty="0">
                <a:latin typeface="Constantia" panose="02030602050306030303" pitchFamily="18" charset="0"/>
                <a:ea typeface="宋体" panose="02010600030101010101" pitchFamily="2" charset="-122"/>
              </a:rPr>
              <a:t>点阵越大，点数越多，输出的字形就越清晰，越美观。</a:t>
            </a:r>
          </a:p>
          <a:p>
            <a:pPr lvl="1"/>
            <a:r>
              <a:rPr lang="zh-CN" altLang="en-US" sz="2400" dirty="0">
                <a:latin typeface="Constantia" panose="02030602050306030303" pitchFamily="18" charset="0"/>
                <a:ea typeface="宋体" panose="02010600030101010101" pitchFamily="2" charset="-122"/>
              </a:rPr>
              <a:t>常见的有16×16、24×24、32×32、48×48和128×128。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494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5213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1.7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中文的显示</a:t>
            </a:r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点阵字形码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40" y="933150"/>
            <a:ext cx="5715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886" y="933150"/>
            <a:ext cx="386715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796" y="95372"/>
            <a:ext cx="365969" cy="482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924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5213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1.7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中文的显示</a:t>
            </a:r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矢量字形码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575" y="886727"/>
            <a:ext cx="6283617" cy="1324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3"/>
          <p:cNvSpPr txBox="1">
            <a:spLocks/>
          </p:cNvSpPr>
          <p:nvPr/>
        </p:nvSpPr>
        <p:spPr bwMode="auto">
          <a:xfrm>
            <a:off x="2416326" y="2471296"/>
            <a:ext cx="8229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Constantia" panose="02030602050306030303" pitchFamily="18" charset="0"/>
                <a:ea typeface="宋体" panose="02010600030101010101" pitchFamily="2" charset="-122"/>
              </a:rPr>
              <a:t>通过一组直线和曲线的数学描述（端点及控制点的坐标），将汉字的每个笔画都转化为数字特征值，组合在一起便得到了这个汉字的字形矢量信息。</a:t>
            </a:r>
          </a:p>
          <a:p>
            <a:r>
              <a:rPr lang="zh-CN" altLang="en-US" dirty="0">
                <a:latin typeface="Constantia" panose="02030602050306030303" pitchFamily="18" charset="0"/>
                <a:ea typeface="宋体" panose="02010600030101010101" pitchFamily="2" charset="-122"/>
              </a:rPr>
              <a:t>用线条的几何参数表示笔画。</a:t>
            </a:r>
            <a:endParaRPr lang="en-US" altLang="zh-CN" dirty="0">
              <a:latin typeface="Constantia" panose="02030602050306030303" pitchFamily="18" charset="0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Constantia" panose="02030602050306030303" pitchFamily="18" charset="0"/>
                <a:ea typeface="宋体" panose="02010600030101010101" pitchFamily="2" charset="-122"/>
              </a:rPr>
              <a:t>精度高、美观、清晰</a:t>
            </a:r>
          </a:p>
          <a:p>
            <a:r>
              <a:rPr lang="zh-CN" altLang="en-US" dirty="0">
                <a:latin typeface="Constantia" panose="02030602050306030303" pitchFamily="18" charset="0"/>
                <a:ea typeface="宋体" panose="02010600030101010101" pitchFamily="2" charset="-122"/>
              </a:rPr>
              <a:t>大小、方向可以任意变化，而不影响质量</a:t>
            </a:r>
          </a:p>
          <a:p>
            <a:r>
              <a:rPr lang="en-US" altLang="zh-CN" dirty="0">
                <a:latin typeface="Constantia" panose="02030602050306030303" pitchFamily="18" charset="0"/>
                <a:ea typeface="宋体" panose="02010600030101010101" pitchFamily="2" charset="-122"/>
              </a:rPr>
              <a:t>Windows</a:t>
            </a:r>
            <a:r>
              <a:rPr lang="zh-CN" altLang="en-US" dirty="0">
                <a:latin typeface="Constantia" panose="02030602050306030303" pitchFamily="18" charset="0"/>
                <a:ea typeface="宋体" panose="02010600030101010101" pitchFamily="2" charset="-122"/>
              </a:rPr>
              <a:t>中的</a:t>
            </a:r>
            <a:r>
              <a:rPr lang="en-US" altLang="zh-CN" dirty="0">
                <a:latin typeface="Constantia" panose="02030602050306030303" pitchFamily="18" charset="0"/>
                <a:ea typeface="宋体" panose="02010600030101010101" pitchFamily="2" charset="-122"/>
              </a:rPr>
              <a:t>TrueType</a:t>
            </a:r>
            <a:r>
              <a:rPr lang="zh-CN" altLang="en-US" dirty="0">
                <a:latin typeface="Constantia" panose="02030602050306030303" pitchFamily="18" charset="0"/>
                <a:ea typeface="宋体" panose="02010600030101010101" pitchFamily="2" charset="-122"/>
              </a:rPr>
              <a:t>字库就是矢量字形</a:t>
            </a:r>
          </a:p>
          <a:p>
            <a:r>
              <a:rPr lang="zh-CN" altLang="en-US" dirty="0">
                <a:latin typeface="Constantia" panose="02030602050306030303" pitchFamily="18" charset="0"/>
                <a:ea typeface="宋体" panose="02010600030101010101" pitchFamily="2" charset="-122"/>
              </a:rPr>
              <a:t>缺点是输出前必须通过复杂的运算处理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335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80858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1.7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中文的显示</a:t>
            </a:r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点阵字和矢量字的视觉区别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8" name="Rectangle 3"/>
          <p:cNvSpPr txBox="1">
            <a:spLocks/>
          </p:cNvSpPr>
          <p:nvPr/>
        </p:nvSpPr>
        <p:spPr bwMode="auto">
          <a:xfrm>
            <a:off x="7651108" y="1340485"/>
            <a:ext cx="10668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2" panose="05020102010507070707" pitchFamily="18" charset="2"/>
              <a:buNone/>
            </a:pPr>
            <a:r>
              <a:rPr lang="zh-CN" altLang="en-US">
                <a:latin typeface="Constantia" panose="02030602050306030303" pitchFamily="18" charset="0"/>
                <a:ea typeface="宋体" panose="02010600030101010101" pitchFamily="2" charset="-122"/>
              </a:rPr>
              <a:t>安</a:t>
            </a: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6050908" y="1410335"/>
            <a:ext cx="4114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5DFD0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8000" b="1">
                <a:solidFill>
                  <a:srgbClr val="04617B"/>
                </a:solidFill>
                <a:latin typeface="Tahoma" panose="020B0604030504040204" pitchFamily="34" charset="0"/>
              </a:rPr>
              <a:t>安</a:t>
            </a:r>
          </a:p>
        </p:txBody>
      </p:sp>
      <p:pic>
        <p:nvPicPr>
          <p:cNvPr id="21" name="Picture 5" descr="点阵汉字放大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308" y="1562735"/>
            <a:ext cx="45720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6" descr="点阵汉字放大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021" y="2302510"/>
            <a:ext cx="403225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545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 autoUpdateAnimBg="0"/>
      <p:bldP spid="20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175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1.8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输入码</a:t>
            </a:r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外码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1" name="Rectangle 3"/>
          <p:cNvSpPr txBox="1">
            <a:spLocks/>
          </p:cNvSpPr>
          <p:nvPr/>
        </p:nvSpPr>
        <p:spPr bwMode="auto">
          <a:xfrm>
            <a:off x="2982685" y="1479926"/>
            <a:ext cx="5791201" cy="3451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latin typeface="Constantia" panose="02030602050306030303" pitchFamily="18" charset="0"/>
                <a:ea typeface="宋体" panose="02010600030101010101" pitchFamily="2" charset="-122"/>
              </a:rPr>
              <a:t>拼音： </a:t>
            </a:r>
            <a:r>
              <a:rPr lang="en-US" altLang="zh-CN">
                <a:latin typeface="Constantia" panose="02030602050306030303" pitchFamily="18" charset="0"/>
                <a:ea typeface="宋体" panose="02010600030101010101" pitchFamily="2" charset="-122"/>
              </a:rPr>
              <a:t>xi1——</a:t>
            </a:r>
            <a:r>
              <a:rPr lang="zh-CN" altLang="en-US">
                <a:latin typeface="Constantia" panose="02030602050306030303" pitchFamily="18" charset="0"/>
                <a:ea typeface="宋体" panose="02010600030101010101" pitchFamily="2" charset="-122"/>
              </a:rPr>
              <a:t>西； </a:t>
            </a:r>
            <a:r>
              <a:rPr lang="en-US" altLang="zh-CN">
                <a:latin typeface="Constantia" panose="02030602050306030303" pitchFamily="18" charset="0"/>
                <a:ea typeface="宋体" panose="02010600030101010101" pitchFamily="2" charset="-122"/>
              </a:rPr>
              <a:t>an2——</a:t>
            </a:r>
            <a:r>
              <a:rPr lang="zh-CN" altLang="en-US">
                <a:latin typeface="Constantia" panose="02030602050306030303" pitchFamily="18" charset="0"/>
                <a:ea typeface="宋体" panose="02010600030101010101" pitchFamily="2" charset="-122"/>
              </a:rPr>
              <a:t>安</a:t>
            </a:r>
            <a:r>
              <a:rPr lang="en-US" altLang="zh-CN">
                <a:latin typeface="Constantia" panose="02030602050306030303" pitchFamily="18" charset="0"/>
                <a:ea typeface="宋体" panose="02010600030101010101" pitchFamily="2" charset="-122"/>
              </a:rPr>
              <a:t>… </a:t>
            </a:r>
          </a:p>
          <a:p>
            <a:r>
              <a:rPr lang="zh-CN" altLang="en-US">
                <a:latin typeface="Constantia" panose="02030602050306030303" pitchFamily="18" charset="0"/>
                <a:ea typeface="宋体" panose="02010600030101010101" pitchFamily="2" charset="-122"/>
              </a:rPr>
              <a:t>五笔字型</a:t>
            </a:r>
          </a:p>
          <a:p>
            <a:r>
              <a:rPr lang="zh-CN" altLang="en-US">
                <a:latin typeface="Constantia" panose="02030602050306030303" pitchFamily="18" charset="0"/>
                <a:ea typeface="宋体" panose="02010600030101010101" pitchFamily="2" charset="-122"/>
              </a:rPr>
              <a:t>自然码</a:t>
            </a:r>
          </a:p>
          <a:p>
            <a:r>
              <a:rPr lang="zh-CN" altLang="en-US">
                <a:latin typeface="Constantia" panose="02030602050306030303" pitchFamily="18" charset="0"/>
                <a:ea typeface="宋体" panose="02010600030101010101" pitchFamily="2" charset="-122"/>
              </a:rPr>
              <a:t>微软拼音</a:t>
            </a:r>
          </a:p>
          <a:p>
            <a:r>
              <a:rPr lang="zh-CN" altLang="en-US">
                <a:latin typeface="Constantia" panose="02030602050306030303" pitchFamily="18" charset="0"/>
                <a:ea typeface="宋体" panose="02010600030101010101" pitchFamily="2" charset="-122"/>
              </a:rPr>
              <a:t>搜狗</a:t>
            </a:r>
          </a:p>
          <a:p>
            <a:r>
              <a:rPr lang="en-US" altLang="zh-CN">
                <a:latin typeface="Constantia" panose="02030602050306030303" pitchFamily="18" charset="0"/>
                <a:ea typeface="宋体" panose="02010600030101010101" pitchFamily="2" charset="-122"/>
              </a:rPr>
              <a:t>Google</a:t>
            </a:r>
            <a:r>
              <a:rPr lang="zh-CN" altLang="en-US">
                <a:latin typeface="Constantia" panose="02030602050306030303" pitchFamily="18" charset="0"/>
                <a:ea typeface="宋体" panose="02010600030101010101" pitchFamily="2" charset="-122"/>
              </a:rPr>
              <a:t>拼音</a:t>
            </a:r>
          </a:p>
          <a:p>
            <a:r>
              <a:rPr lang="zh-CN" altLang="en-US">
                <a:latin typeface="Constantia" panose="02030602050306030303" pitchFamily="18" charset="0"/>
                <a:ea typeface="宋体" panose="02010600030101010101" pitchFamily="2" charset="-122"/>
              </a:rPr>
              <a:t>腾讯拼音</a:t>
            </a:r>
            <a:r>
              <a:rPr lang="en-US" altLang="zh-CN">
                <a:latin typeface="Constantia" panose="02030602050306030303" pitchFamily="18" charset="0"/>
                <a:ea typeface="宋体" panose="02010600030101010101" pitchFamily="2" charset="-122"/>
              </a:rPr>
              <a:t>ࡡ</a:t>
            </a:r>
            <a:endParaRPr lang="zh-CN" altLang="en-US" dirty="0">
              <a:latin typeface="Constantia" panose="02030602050306030303" pitchFamily="18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257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392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1.9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汉字的代码化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8D9F646-F628-4C78-826C-042FD140B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7035" y="664107"/>
            <a:ext cx="6645216" cy="2773920"/>
          </a:xfrm>
          <a:prstGeom prst="rect">
            <a:avLst/>
          </a:prstGeom>
        </p:spPr>
      </p:pic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4685780" y="5739379"/>
            <a:ext cx="12239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rPr>
              <a:t>国标码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982392" y="4037579"/>
            <a:ext cx="7248527" cy="1159451"/>
            <a:chOff x="2982392" y="4037579"/>
            <a:chExt cx="7248527" cy="1159451"/>
          </a:xfrm>
        </p:grpSpPr>
        <p:grpSp>
          <p:nvGrpSpPr>
            <p:cNvPr id="13" name="组合 12"/>
            <p:cNvGrpSpPr/>
            <p:nvPr/>
          </p:nvGrpSpPr>
          <p:grpSpPr>
            <a:xfrm>
              <a:off x="3751411" y="4037579"/>
              <a:ext cx="1223963" cy="792163"/>
              <a:chOff x="1692944" y="2356247"/>
              <a:chExt cx="1223963" cy="594122"/>
            </a:xfrm>
          </p:grpSpPr>
          <p:sp>
            <p:nvSpPr>
              <p:cNvPr id="14" name="Rectangle 3"/>
              <p:cNvSpPr>
                <a:spLocks noChangeArrowheads="1"/>
              </p:cNvSpPr>
              <p:nvPr/>
            </p:nvSpPr>
            <p:spPr bwMode="auto">
              <a:xfrm>
                <a:off x="1716089" y="2356247"/>
                <a:ext cx="1152525" cy="594122"/>
              </a:xfrm>
              <a:prstGeom prst="rect">
                <a:avLst/>
              </a:prstGeom>
              <a:solidFill>
                <a:srgbClr val="339966"/>
              </a:solidFill>
              <a:ln w="25400" cap="sq">
                <a:solidFill>
                  <a:srgbClr val="339966"/>
                </a:solidFill>
                <a:miter lim="800000"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华文中宋" pitchFamily="2" charset="-122"/>
                  <a:ea typeface="华文中宋" pitchFamily="2" charset="-122"/>
                </a:endParaRPr>
              </a:p>
            </p:txBody>
          </p:sp>
          <p:sp>
            <p:nvSpPr>
              <p:cNvPr id="15" name="Text Box 4"/>
              <p:cNvSpPr txBox="1">
                <a:spLocks noChangeArrowheads="1"/>
              </p:cNvSpPr>
              <p:nvPr/>
            </p:nvSpPr>
            <p:spPr bwMode="auto">
              <a:xfrm>
                <a:off x="1692944" y="2488212"/>
                <a:ext cx="1223963" cy="300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zh-CN" altLang="en-US" sz="2000" b="1" dirty="0">
                    <a:solidFill>
                      <a:prstClr val="white"/>
                    </a:solidFill>
                    <a:latin typeface="华文中宋" pitchFamily="2" charset="-122"/>
                    <a:ea typeface="华文中宋" pitchFamily="2" charset="-122"/>
                  </a:rPr>
                  <a:t>输入码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5989118" y="4037579"/>
              <a:ext cx="1223963" cy="792163"/>
              <a:chOff x="3930651" y="2356247"/>
              <a:chExt cx="1223963" cy="594122"/>
            </a:xfrm>
          </p:grpSpPr>
          <p:sp>
            <p:nvSpPr>
              <p:cNvPr id="19" name="Rectangle 6"/>
              <p:cNvSpPr>
                <a:spLocks noChangeArrowheads="1"/>
              </p:cNvSpPr>
              <p:nvPr/>
            </p:nvSpPr>
            <p:spPr bwMode="auto">
              <a:xfrm>
                <a:off x="3946526" y="2356247"/>
                <a:ext cx="1152525" cy="594122"/>
              </a:xfrm>
              <a:prstGeom prst="rect">
                <a:avLst/>
              </a:prstGeom>
              <a:solidFill>
                <a:srgbClr val="339966"/>
              </a:solidFill>
              <a:ln w="25400" cap="sq">
                <a:solidFill>
                  <a:srgbClr val="339966"/>
                </a:solidFill>
                <a:miter lim="800000"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Tahoma" pitchFamily="34" charset="0"/>
                  <a:ea typeface="宋体" charset="-122"/>
                </a:endParaRPr>
              </a:p>
            </p:txBody>
          </p:sp>
          <p:sp>
            <p:nvSpPr>
              <p:cNvPr id="20" name="Text Box 7"/>
              <p:cNvSpPr txBox="1">
                <a:spLocks noChangeArrowheads="1"/>
              </p:cNvSpPr>
              <p:nvPr/>
            </p:nvSpPr>
            <p:spPr bwMode="auto">
              <a:xfrm>
                <a:off x="3930651" y="2502499"/>
                <a:ext cx="1223963" cy="300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zh-CN" altLang="en-US" sz="2000" b="1" dirty="0">
                    <a:solidFill>
                      <a:prstClr val="white"/>
                    </a:solidFill>
                    <a:latin typeface="华文中宋" pitchFamily="2" charset="-122"/>
                    <a:ea typeface="华文中宋" pitchFamily="2" charset="-122"/>
                  </a:rPr>
                  <a:t>机内码</a:t>
                </a: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8222732" y="4037579"/>
              <a:ext cx="1152525" cy="792163"/>
              <a:chOff x="6164264" y="2356247"/>
              <a:chExt cx="1152525" cy="594122"/>
            </a:xfrm>
          </p:grpSpPr>
          <p:sp>
            <p:nvSpPr>
              <p:cNvPr id="22" name="Rectangle 8"/>
              <p:cNvSpPr>
                <a:spLocks noChangeArrowheads="1"/>
              </p:cNvSpPr>
              <p:nvPr/>
            </p:nvSpPr>
            <p:spPr bwMode="auto">
              <a:xfrm>
                <a:off x="6164264" y="2356247"/>
                <a:ext cx="1152525" cy="594122"/>
              </a:xfrm>
              <a:prstGeom prst="rect">
                <a:avLst/>
              </a:prstGeom>
              <a:solidFill>
                <a:srgbClr val="339966"/>
              </a:solidFill>
              <a:ln w="25400" cap="sq">
                <a:solidFill>
                  <a:srgbClr val="339966"/>
                </a:solidFill>
                <a:miter lim="800000"/>
                <a:headEnd type="none" w="sm" len="sm"/>
                <a:tailEnd type="none" w="lg" len="lg"/>
              </a:ln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black"/>
                  </a:solidFill>
                  <a:latin typeface="Tahoma" pitchFamily="34" charset="0"/>
                  <a:ea typeface="宋体" charset="-122"/>
                </a:endParaRPr>
              </a:p>
            </p:txBody>
          </p:sp>
          <p:sp>
            <p:nvSpPr>
              <p:cNvPr id="23" name="Text Box 9"/>
              <p:cNvSpPr txBox="1">
                <a:spLocks noChangeArrowheads="1"/>
              </p:cNvSpPr>
              <p:nvPr/>
            </p:nvSpPr>
            <p:spPr bwMode="auto">
              <a:xfrm>
                <a:off x="6260958" y="2502499"/>
                <a:ext cx="1000132" cy="300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lg" len="lg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algn="ctr" eaLnBrk="1" fontAlgn="base" hangingPunct="1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zh-CN" altLang="en-US" sz="2000" b="1" dirty="0">
                    <a:solidFill>
                      <a:prstClr val="white"/>
                    </a:solidFill>
                    <a:latin typeface="华文中宋" pitchFamily="2" charset="-122"/>
                    <a:ea typeface="华文中宋" pitchFamily="2" charset="-122"/>
                  </a:rPr>
                  <a:t>字形码</a:t>
                </a:r>
              </a:p>
            </p:txBody>
          </p:sp>
        </p:grpSp>
        <p:sp>
          <p:nvSpPr>
            <p:cNvPr id="24" name="AutoShape 10"/>
            <p:cNvSpPr>
              <a:spLocks noChangeArrowheads="1"/>
            </p:cNvSpPr>
            <p:nvPr/>
          </p:nvSpPr>
          <p:spPr bwMode="auto">
            <a:xfrm>
              <a:off x="4941367" y="4296341"/>
              <a:ext cx="1047750" cy="287339"/>
            </a:xfrm>
            <a:prstGeom prst="rightArrow">
              <a:avLst>
                <a:gd name="adj1" fmla="val 50000"/>
                <a:gd name="adj2" fmla="val 91160"/>
              </a:avLst>
            </a:prstGeom>
            <a:solidFill>
              <a:srgbClr val="FF0000"/>
            </a:solidFill>
            <a:ln w="25400" cap="sq">
              <a:solidFill>
                <a:srgbClr val="FF00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itchFamily="34" charset="0"/>
                <a:ea typeface="宋体" charset="-122"/>
              </a:endParaRPr>
            </a:p>
          </p:txBody>
        </p:sp>
        <p:sp>
          <p:nvSpPr>
            <p:cNvPr id="25" name="AutoShape 11"/>
            <p:cNvSpPr>
              <a:spLocks noChangeArrowheads="1"/>
            </p:cNvSpPr>
            <p:nvPr/>
          </p:nvSpPr>
          <p:spPr bwMode="auto">
            <a:xfrm>
              <a:off x="3198294" y="4253481"/>
              <a:ext cx="574675" cy="28733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25400" cap="sq">
              <a:solidFill>
                <a:srgbClr val="FF00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itchFamily="34" charset="0"/>
                <a:ea typeface="宋体" charset="-122"/>
              </a:endParaRPr>
            </a:p>
          </p:txBody>
        </p:sp>
        <p:sp>
          <p:nvSpPr>
            <p:cNvPr id="26" name="AutoShape 12"/>
            <p:cNvSpPr>
              <a:spLocks noChangeArrowheads="1"/>
            </p:cNvSpPr>
            <p:nvPr/>
          </p:nvSpPr>
          <p:spPr bwMode="auto">
            <a:xfrm>
              <a:off x="9402244" y="4296341"/>
              <a:ext cx="576263" cy="287339"/>
            </a:xfrm>
            <a:prstGeom prst="rightArrow">
              <a:avLst>
                <a:gd name="adj1" fmla="val 50000"/>
                <a:gd name="adj2" fmla="val 50138"/>
              </a:avLst>
            </a:prstGeom>
            <a:solidFill>
              <a:srgbClr val="FF0000"/>
            </a:solidFill>
            <a:ln w="25400" cap="sq">
              <a:solidFill>
                <a:srgbClr val="FF00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itchFamily="34" charset="0"/>
                <a:ea typeface="宋体" charset="-122"/>
              </a:endParaRPr>
            </a:p>
          </p:txBody>
        </p:sp>
        <p:sp>
          <p:nvSpPr>
            <p:cNvPr id="28" name="Text Box 13"/>
            <p:cNvSpPr txBox="1">
              <a:spLocks noChangeArrowheads="1"/>
            </p:cNvSpPr>
            <p:nvPr/>
          </p:nvSpPr>
          <p:spPr bwMode="auto">
            <a:xfrm>
              <a:off x="2982392" y="4540817"/>
              <a:ext cx="6477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prstClr val="black"/>
                  </a:solidFill>
                  <a:latin typeface="华文中宋" pitchFamily="2" charset="-122"/>
                  <a:ea typeface="华文中宋" pitchFamily="2" charset="-122"/>
                </a:rPr>
                <a:t>汉字输入</a:t>
              </a:r>
            </a:p>
          </p:txBody>
        </p:sp>
        <p:sp>
          <p:nvSpPr>
            <p:cNvPr id="29" name="Text Box 14"/>
            <p:cNvSpPr txBox="1">
              <a:spLocks noChangeArrowheads="1"/>
            </p:cNvSpPr>
            <p:nvPr/>
          </p:nvSpPr>
          <p:spPr bwMode="auto">
            <a:xfrm>
              <a:off x="9618144" y="4612255"/>
              <a:ext cx="61277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cap="sq">
                  <a:solidFill>
                    <a:srgbClr val="000000"/>
                  </a:solidFill>
                  <a:miter lim="800000"/>
                  <a:headEnd type="none" w="sm" len="sm"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prstClr val="black"/>
                  </a:solidFill>
                  <a:latin typeface="华文中宋" pitchFamily="2" charset="-122"/>
                  <a:ea typeface="华文中宋" pitchFamily="2" charset="-122"/>
                </a:rPr>
                <a:t>汉字输出</a:t>
              </a:r>
            </a:p>
          </p:txBody>
        </p:sp>
        <p:sp>
          <p:nvSpPr>
            <p:cNvPr id="30" name="AutoShape 16"/>
            <p:cNvSpPr>
              <a:spLocks noChangeArrowheads="1"/>
            </p:cNvSpPr>
            <p:nvPr/>
          </p:nvSpPr>
          <p:spPr bwMode="auto">
            <a:xfrm>
              <a:off x="7159105" y="4296341"/>
              <a:ext cx="1047750" cy="287339"/>
            </a:xfrm>
            <a:prstGeom prst="rightArrow">
              <a:avLst>
                <a:gd name="adj1" fmla="val 50000"/>
                <a:gd name="adj2" fmla="val 91160"/>
              </a:avLst>
            </a:prstGeom>
            <a:solidFill>
              <a:srgbClr val="FF0000"/>
            </a:solidFill>
            <a:ln w="25400" cap="sq">
              <a:solidFill>
                <a:srgbClr val="FF0000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  <a:latin typeface="Tahoma" pitchFamily="34" charset="0"/>
                <a:ea typeface="宋体" charset="-122"/>
              </a:endParaRPr>
            </a:p>
          </p:txBody>
        </p:sp>
      </p:grpSp>
      <p:sp>
        <p:nvSpPr>
          <p:cNvPr id="31" name="Line 17"/>
          <p:cNvSpPr>
            <a:spLocks noChangeShapeType="1"/>
          </p:cNvSpPr>
          <p:nvPr/>
        </p:nvSpPr>
        <p:spPr bwMode="auto">
          <a:xfrm flipH="1">
            <a:off x="5406507" y="4829742"/>
            <a:ext cx="1152525" cy="790575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Tahoma" pitchFamily="34" charset="0"/>
              <a:ea typeface="宋体" charset="-122"/>
            </a:endParaRPr>
          </a:p>
        </p:txBody>
      </p:sp>
      <p:sp>
        <p:nvSpPr>
          <p:cNvPr id="32" name="Line 18"/>
          <p:cNvSpPr>
            <a:spLocks noChangeShapeType="1"/>
          </p:cNvSpPr>
          <p:nvPr/>
        </p:nvSpPr>
        <p:spPr bwMode="auto">
          <a:xfrm>
            <a:off x="6559030" y="4829741"/>
            <a:ext cx="1295400" cy="86360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Tahoma" pitchFamily="34" charset="0"/>
              <a:ea typeface="宋体" charset="-122"/>
            </a:endParaRPr>
          </a:p>
        </p:txBody>
      </p:sp>
      <p:sp>
        <p:nvSpPr>
          <p:cNvPr id="33" name="Text Box 19"/>
          <p:cNvSpPr txBox="1">
            <a:spLocks noChangeArrowheads="1"/>
          </p:cNvSpPr>
          <p:nvPr/>
        </p:nvSpPr>
        <p:spPr bwMode="auto">
          <a:xfrm>
            <a:off x="7116259" y="5658425"/>
            <a:ext cx="18002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2000" b="1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rPr>
              <a:t>Unicode</a:t>
            </a:r>
            <a:r>
              <a:rPr lang="zh-CN" altLang="en-US" sz="2000" b="1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rPr>
              <a:t>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973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1" grpId="0" animBg="1"/>
      <p:bldP spid="32" grpId="0" animBg="1"/>
      <p:bldP spid="3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948" cy="6858000"/>
          </a:xfrm>
          <a:prstGeom prst="rect">
            <a:avLst/>
          </a:prstGeom>
        </p:spPr>
      </p:pic>
      <p:sp>
        <p:nvSpPr>
          <p:cNvPr id="28" name="圆角矩形 27"/>
          <p:cNvSpPr/>
          <p:nvPr/>
        </p:nvSpPr>
        <p:spPr bwMode="auto">
          <a:xfrm rot="18784635">
            <a:off x="1817615" y="1905815"/>
            <a:ext cx="3095768" cy="3103526"/>
          </a:xfrm>
          <a:prstGeom prst="roundRect">
            <a:avLst>
              <a:gd name="adj" fmla="val 6182"/>
            </a:avLst>
          </a:prstGeom>
          <a:solidFill>
            <a:srgbClr val="37D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9" name="圆角矩形 28"/>
          <p:cNvSpPr/>
          <p:nvPr/>
        </p:nvSpPr>
        <p:spPr bwMode="auto">
          <a:xfrm rot="18784635">
            <a:off x="4586818" y="2815167"/>
            <a:ext cx="1136651" cy="1119715"/>
          </a:xfrm>
          <a:prstGeom prst="roundRect">
            <a:avLst>
              <a:gd name="adj" fmla="val 10833"/>
            </a:avLst>
          </a:prstGeom>
          <a:solidFill>
            <a:srgbClr val="1EF6D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0" name="圆角矩形 29"/>
          <p:cNvSpPr/>
          <p:nvPr/>
        </p:nvSpPr>
        <p:spPr bwMode="auto">
          <a:xfrm rot="18784635">
            <a:off x="2098676" y="2187577"/>
            <a:ext cx="2533649" cy="2540000"/>
          </a:xfrm>
          <a:prstGeom prst="roundRect">
            <a:avLst>
              <a:gd name="adj" fmla="val 6182"/>
            </a:avLst>
          </a:prstGeom>
          <a:solidFill>
            <a:srgbClr val="37DFE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1" name="圆角矩形 30"/>
          <p:cNvSpPr/>
          <p:nvPr/>
        </p:nvSpPr>
        <p:spPr bwMode="auto">
          <a:xfrm rot="18784635">
            <a:off x="4548718" y="4123267"/>
            <a:ext cx="510116" cy="531284"/>
          </a:xfrm>
          <a:prstGeom prst="roundRect">
            <a:avLst/>
          </a:prstGeom>
          <a:solidFill>
            <a:srgbClr val="32AA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2381251" y="2476500"/>
            <a:ext cx="1710725" cy="189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735" b="1" dirty="0"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sz="11735" b="1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312024" y="2476500"/>
            <a:ext cx="5879976" cy="1897892"/>
            <a:chOff x="6312024" y="2476500"/>
            <a:chExt cx="5879976" cy="1897892"/>
          </a:xfrm>
        </p:grpSpPr>
        <p:sp>
          <p:nvSpPr>
            <p:cNvPr id="34" name="同侧圆角矩形 33"/>
            <p:cNvSpPr/>
            <p:nvPr/>
          </p:nvSpPr>
          <p:spPr>
            <a:xfrm rot="16200000">
              <a:off x="8303066" y="485458"/>
              <a:ext cx="1897892" cy="5879976"/>
            </a:xfrm>
            <a:prstGeom prst="round2SameRect">
              <a:avLst/>
            </a:prstGeom>
            <a:solidFill>
              <a:srgbClr val="38465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cs typeface="+mn-ea"/>
              </a:endParaRPr>
            </a:p>
          </p:txBody>
        </p:sp>
        <p:sp>
          <p:nvSpPr>
            <p:cNvPr id="35" name="TextBox 20"/>
            <p:cNvSpPr txBox="1"/>
            <p:nvPr/>
          </p:nvSpPr>
          <p:spPr>
            <a:xfrm>
              <a:off x="6373734" y="2959525"/>
              <a:ext cx="57565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rgbClr val="1EF6D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声音信息的表示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433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373"/>
    </mc:Choice>
    <mc:Fallback xmlns="">
      <p:transition advTm="4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548842" y="122394"/>
            <a:ext cx="1639881" cy="1570009"/>
            <a:chOff x="548842" y="122394"/>
            <a:chExt cx="2484000" cy="2484000"/>
          </a:xfrm>
        </p:grpSpPr>
        <p:grpSp>
          <p:nvGrpSpPr>
            <p:cNvPr id="4" name="组合 3"/>
            <p:cNvGrpSpPr>
              <a:grpSpLocks noChangeAspect="1"/>
            </p:cNvGrpSpPr>
            <p:nvPr/>
          </p:nvGrpSpPr>
          <p:grpSpPr>
            <a:xfrm>
              <a:off x="548842" y="122394"/>
              <a:ext cx="2484000" cy="2484000"/>
              <a:chOff x="836778" y="1675054"/>
              <a:chExt cx="2004782" cy="2673043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836778" y="1675054"/>
                <a:ext cx="2004782" cy="267304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  <a:tileRect/>
              </a:gradFill>
              <a:ln w="190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outerShdw blurRad="279400" dist="152400" dir="2700000" sx="102000" sy="102000" algn="tl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grpSp>
            <p:nvGrpSpPr>
              <p:cNvPr id="68" name="组合 67"/>
              <p:cNvGrpSpPr/>
              <p:nvPr/>
            </p:nvGrpSpPr>
            <p:grpSpPr>
              <a:xfrm>
                <a:off x="1034165" y="1914547"/>
                <a:ext cx="1631179" cy="2174905"/>
                <a:chOff x="3739822" y="2440887"/>
                <a:chExt cx="1970936" cy="1970936"/>
              </a:xfrm>
            </p:grpSpPr>
            <p:sp>
              <p:nvSpPr>
                <p:cNvPr id="69" name="圆角矩形 68"/>
                <p:cNvSpPr/>
                <p:nvPr/>
              </p:nvSpPr>
              <p:spPr>
                <a:xfrm>
                  <a:off x="3739822" y="2440887"/>
                  <a:ext cx="1970936" cy="1970936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100000">
                      <a:schemeClr val="bg1"/>
                    </a:gs>
                    <a:gs pos="0">
                      <a:srgbClr val="B8BBBC"/>
                    </a:gs>
                  </a:gsLst>
                  <a:lin ang="5400000" scaled="0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350"/>
                </a:p>
              </p:txBody>
            </p:sp>
            <p:sp>
              <p:nvSpPr>
                <p:cNvPr id="70" name="椭圆 69"/>
                <p:cNvSpPr>
                  <a:spLocks noChangeAspect="1"/>
                </p:cNvSpPr>
                <p:nvPr/>
              </p:nvSpPr>
              <p:spPr>
                <a:xfrm>
                  <a:off x="3837054" y="2549460"/>
                  <a:ext cx="1776466" cy="1776466"/>
                </a:xfrm>
                <a:prstGeom prst="ellipse">
                  <a:avLst/>
                </a:prstGeom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pic>
          <p:nvPicPr>
            <p:cNvPr id="1026" name="Picture 2" descr="E:\Hou\信息化建设\web\校徽相关\xjtu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83" r="87582"/>
            <a:stretch/>
          </p:blipFill>
          <p:spPr bwMode="auto">
            <a:xfrm>
              <a:off x="1033244" y="581509"/>
              <a:ext cx="1603696" cy="1569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直角三角形 1"/>
          <p:cNvSpPr/>
          <p:nvPr/>
        </p:nvSpPr>
        <p:spPr>
          <a:xfrm rot="5400000">
            <a:off x="-60590" y="60590"/>
            <a:ext cx="1240245" cy="1119065"/>
          </a:xfrm>
          <a:prstGeom prst="rtTriangle">
            <a:avLst/>
          </a:prstGeom>
          <a:gradFill flip="none" rotWithShape="1">
            <a:gsLst>
              <a:gs pos="0">
                <a:srgbClr val="DD0012"/>
              </a:gs>
              <a:gs pos="100000">
                <a:srgbClr val="85000B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直角三角形 38"/>
          <p:cNvSpPr/>
          <p:nvPr/>
        </p:nvSpPr>
        <p:spPr>
          <a:xfrm rot="16200000">
            <a:off x="11012345" y="5678345"/>
            <a:ext cx="1240245" cy="1119065"/>
          </a:xfrm>
          <a:prstGeom prst="rtTriangle">
            <a:avLst/>
          </a:prstGeom>
          <a:gradFill flip="none" rotWithShape="1">
            <a:gsLst>
              <a:gs pos="0">
                <a:srgbClr val="DD0012"/>
              </a:gs>
              <a:gs pos="100000">
                <a:srgbClr val="85000B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7" name="组合 126"/>
          <p:cNvGrpSpPr/>
          <p:nvPr/>
        </p:nvGrpSpPr>
        <p:grpSpPr>
          <a:xfrm>
            <a:off x="4867569" y="2048640"/>
            <a:ext cx="6018846" cy="541020"/>
            <a:chOff x="4597712" y="1584494"/>
            <a:chExt cx="5699829" cy="511214"/>
          </a:xfrm>
        </p:grpSpPr>
        <p:sp>
          <p:nvSpPr>
            <p:cNvPr id="128" name="Freeform 5"/>
            <p:cNvSpPr>
              <a:spLocks/>
            </p:cNvSpPr>
            <p:nvPr/>
          </p:nvSpPr>
          <p:spPr bwMode="auto">
            <a:xfrm>
              <a:off x="4597712" y="1584494"/>
              <a:ext cx="5699829" cy="511214"/>
            </a:xfrm>
            <a:custGeom>
              <a:avLst/>
              <a:gdLst>
                <a:gd name="T0" fmla="*/ 12255 w 12769"/>
                <a:gd name="T1" fmla="*/ 31 h 1159"/>
                <a:gd name="T2" fmla="*/ 12727 w 12769"/>
                <a:gd name="T3" fmla="*/ 503 h 1159"/>
                <a:gd name="T4" fmla="*/ 12727 w 12769"/>
                <a:gd name="T5" fmla="*/ 656 h 1159"/>
                <a:gd name="T6" fmla="*/ 12255 w 12769"/>
                <a:gd name="T7" fmla="*/ 1128 h 1159"/>
                <a:gd name="T8" fmla="*/ 12180 w 12769"/>
                <a:gd name="T9" fmla="*/ 1159 h 1159"/>
                <a:gd name="T10" fmla="*/ 591 w 12769"/>
                <a:gd name="T11" fmla="*/ 1159 h 1159"/>
                <a:gd name="T12" fmla="*/ 514 w 12769"/>
                <a:gd name="T13" fmla="*/ 1128 h 1159"/>
                <a:gd name="T14" fmla="*/ 42 w 12769"/>
                <a:gd name="T15" fmla="*/ 656 h 1159"/>
                <a:gd name="T16" fmla="*/ 42 w 12769"/>
                <a:gd name="T17" fmla="*/ 503 h 1159"/>
                <a:gd name="T18" fmla="*/ 514 w 12769"/>
                <a:gd name="T19" fmla="*/ 31 h 1159"/>
                <a:gd name="T20" fmla="*/ 591 w 12769"/>
                <a:gd name="T21" fmla="*/ 0 h 1159"/>
                <a:gd name="T22" fmla="*/ 12178 w 12769"/>
                <a:gd name="T23" fmla="*/ 0 h 1159"/>
                <a:gd name="T24" fmla="*/ 12255 w 12769"/>
                <a:gd name="T25" fmla="*/ 31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69" h="1159">
                  <a:moveTo>
                    <a:pt x="12255" y="31"/>
                  </a:moveTo>
                  <a:lnTo>
                    <a:pt x="12727" y="503"/>
                  </a:lnTo>
                  <a:cubicBezTo>
                    <a:pt x="12769" y="545"/>
                    <a:pt x="12769" y="614"/>
                    <a:pt x="12727" y="656"/>
                  </a:cubicBezTo>
                  <a:lnTo>
                    <a:pt x="12255" y="1128"/>
                  </a:lnTo>
                  <a:cubicBezTo>
                    <a:pt x="12235" y="1148"/>
                    <a:pt x="12208" y="1159"/>
                    <a:pt x="12180" y="1159"/>
                  </a:cubicBezTo>
                  <a:lnTo>
                    <a:pt x="591" y="1159"/>
                  </a:lnTo>
                  <a:cubicBezTo>
                    <a:pt x="563" y="1159"/>
                    <a:pt x="535" y="1149"/>
                    <a:pt x="514" y="1128"/>
                  </a:cubicBezTo>
                  <a:lnTo>
                    <a:pt x="42" y="656"/>
                  </a:lnTo>
                  <a:cubicBezTo>
                    <a:pt x="0" y="614"/>
                    <a:pt x="0" y="545"/>
                    <a:pt x="42" y="503"/>
                  </a:cubicBezTo>
                  <a:lnTo>
                    <a:pt x="514" y="31"/>
                  </a:lnTo>
                  <a:cubicBezTo>
                    <a:pt x="535" y="10"/>
                    <a:pt x="563" y="0"/>
                    <a:pt x="591" y="0"/>
                  </a:cubicBezTo>
                  <a:lnTo>
                    <a:pt x="12178" y="0"/>
                  </a:lnTo>
                  <a:cubicBezTo>
                    <a:pt x="12207" y="0"/>
                    <a:pt x="12235" y="11"/>
                    <a:pt x="12255" y="31"/>
                  </a:cubicBezTo>
                  <a:close/>
                </a:path>
              </a:pathLst>
            </a:custGeom>
            <a:solidFill>
              <a:srgbClr val="7B1B1B"/>
            </a:solidFill>
            <a:ln w="12700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110754" tIns="55377" rIns="110754" bIns="5537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9" name="TextBox 4"/>
            <p:cNvSpPr txBox="1"/>
            <p:nvPr/>
          </p:nvSpPr>
          <p:spPr>
            <a:xfrm>
              <a:off x="5533483" y="1665608"/>
              <a:ext cx="3942817" cy="3635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2500" b="1" dirty="0">
                  <a:solidFill>
                    <a:schemeClr val="bg1">
                      <a:lumMod val="95000"/>
                    </a:schemeClr>
                  </a:solidFill>
                </a:rPr>
                <a:t>文字信息的表示</a:t>
              </a:r>
            </a:p>
          </p:txBody>
        </p:sp>
        <p:sp>
          <p:nvSpPr>
            <p:cNvPr id="130" name="Freeform 6"/>
            <p:cNvSpPr>
              <a:spLocks/>
            </p:cNvSpPr>
            <p:nvPr/>
          </p:nvSpPr>
          <p:spPr bwMode="auto">
            <a:xfrm>
              <a:off x="4645597" y="1629495"/>
              <a:ext cx="456082" cy="421211"/>
            </a:xfrm>
            <a:custGeom>
              <a:avLst/>
              <a:gdLst>
                <a:gd name="T0" fmla="*/ 563 w 956"/>
                <a:gd name="T1" fmla="*/ 46 h 956"/>
                <a:gd name="T2" fmla="*/ 910 w 956"/>
                <a:gd name="T3" fmla="*/ 393 h 956"/>
                <a:gd name="T4" fmla="*/ 910 w 956"/>
                <a:gd name="T5" fmla="*/ 563 h 956"/>
                <a:gd name="T6" fmla="*/ 563 w 956"/>
                <a:gd name="T7" fmla="*/ 909 h 956"/>
                <a:gd name="T8" fmla="*/ 393 w 956"/>
                <a:gd name="T9" fmla="*/ 909 h 956"/>
                <a:gd name="T10" fmla="*/ 47 w 956"/>
                <a:gd name="T11" fmla="*/ 563 h 956"/>
                <a:gd name="T12" fmla="*/ 47 w 956"/>
                <a:gd name="T13" fmla="*/ 393 h 956"/>
                <a:gd name="T14" fmla="*/ 393 w 956"/>
                <a:gd name="T15" fmla="*/ 46 h 956"/>
                <a:gd name="T16" fmla="*/ 563 w 956"/>
                <a:gd name="T17" fmla="*/ 4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6" h="956">
                  <a:moveTo>
                    <a:pt x="563" y="46"/>
                  </a:moveTo>
                  <a:lnTo>
                    <a:pt x="910" y="393"/>
                  </a:lnTo>
                  <a:cubicBezTo>
                    <a:pt x="956" y="439"/>
                    <a:pt x="956" y="516"/>
                    <a:pt x="910" y="563"/>
                  </a:cubicBezTo>
                  <a:lnTo>
                    <a:pt x="563" y="909"/>
                  </a:lnTo>
                  <a:cubicBezTo>
                    <a:pt x="517" y="956"/>
                    <a:pt x="440" y="956"/>
                    <a:pt x="393" y="909"/>
                  </a:cubicBezTo>
                  <a:lnTo>
                    <a:pt x="47" y="563"/>
                  </a:lnTo>
                  <a:cubicBezTo>
                    <a:pt x="0" y="516"/>
                    <a:pt x="0" y="439"/>
                    <a:pt x="47" y="393"/>
                  </a:cubicBezTo>
                  <a:lnTo>
                    <a:pt x="393" y="46"/>
                  </a:lnTo>
                  <a:cubicBezTo>
                    <a:pt x="440" y="0"/>
                    <a:pt x="517" y="0"/>
                    <a:pt x="563" y="4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10754" tIns="55377" rIns="110754" bIns="5537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1" name="TextBox 7"/>
            <p:cNvSpPr txBox="1"/>
            <p:nvPr/>
          </p:nvSpPr>
          <p:spPr>
            <a:xfrm>
              <a:off x="4793852" y="1700506"/>
              <a:ext cx="150682" cy="2923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000" b="1" dirty="0">
                  <a:solidFill>
                    <a:srgbClr val="9A2222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000" b="1" dirty="0">
                <a:solidFill>
                  <a:srgbClr val="9A222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2" name="KSO_Shape"/>
            <p:cNvSpPr>
              <a:spLocks/>
            </p:cNvSpPr>
            <p:nvPr/>
          </p:nvSpPr>
          <p:spPr bwMode="auto">
            <a:xfrm flipH="1">
              <a:off x="9644013" y="1670048"/>
              <a:ext cx="279089" cy="360384"/>
            </a:xfrm>
            <a:custGeom>
              <a:avLst/>
              <a:gdLst>
                <a:gd name="T0" fmla="*/ 2147483646 w 4228"/>
                <a:gd name="T1" fmla="*/ 2147483646 h 5910"/>
                <a:gd name="T2" fmla="*/ 2147483646 w 4228"/>
                <a:gd name="T3" fmla="*/ 2147483646 h 5910"/>
                <a:gd name="T4" fmla="*/ 2147483646 w 4228"/>
                <a:gd name="T5" fmla="*/ 2147483646 h 5910"/>
                <a:gd name="T6" fmla="*/ 2147483646 w 4228"/>
                <a:gd name="T7" fmla="*/ 2147483646 h 5910"/>
                <a:gd name="T8" fmla="*/ 2147483646 w 4228"/>
                <a:gd name="T9" fmla="*/ 736754076 h 5910"/>
                <a:gd name="T10" fmla="*/ 2147483646 w 4228"/>
                <a:gd name="T11" fmla="*/ 468900117 h 5910"/>
                <a:gd name="T12" fmla="*/ 2147483646 w 4228"/>
                <a:gd name="T13" fmla="*/ 2147483646 h 5910"/>
                <a:gd name="T14" fmla="*/ 2147483646 w 4228"/>
                <a:gd name="T15" fmla="*/ 2147483646 h 5910"/>
                <a:gd name="T16" fmla="*/ 769768890 w 4228"/>
                <a:gd name="T17" fmla="*/ 2147483646 h 5910"/>
                <a:gd name="T18" fmla="*/ 502005176 w 4228"/>
                <a:gd name="T19" fmla="*/ 2147483646 h 5910"/>
                <a:gd name="T20" fmla="*/ 2147483646 w 4228"/>
                <a:gd name="T21" fmla="*/ 2147483646 h 5910"/>
                <a:gd name="T22" fmla="*/ 2147483646 w 4228"/>
                <a:gd name="T23" fmla="*/ 2147483646 h 5910"/>
                <a:gd name="T24" fmla="*/ 2147483646 w 4228"/>
                <a:gd name="T25" fmla="*/ 2147483646 h 5910"/>
                <a:gd name="T26" fmla="*/ 2147483646 w 4228"/>
                <a:gd name="T27" fmla="*/ 2147483646 h 5910"/>
                <a:gd name="T28" fmla="*/ 2147483646 w 4228"/>
                <a:gd name="T29" fmla="*/ 2147483646 h 5910"/>
                <a:gd name="T30" fmla="*/ 2147483646 w 4228"/>
                <a:gd name="T31" fmla="*/ 2147483646 h 5910"/>
                <a:gd name="T32" fmla="*/ 2147483646 w 4228"/>
                <a:gd name="T33" fmla="*/ 2147483646 h 5910"/>
                <a:gd name="T34" fmla="*/ 2147483646 w 4228"/>
                <a:gd name="T35" fmla="*/ 2147483646 h 5910"/>
                <a:gd name="T36" fmla="*/ 2147483646 w 4228"/>
                <a:gd name="T37" fmla="*/ 2147483646 h 5910"/>
                <a:gd name="T38" fmla="*/ 2147483646 w 4228"/>
                <a:gd name="T39" fmla="*/ 2147483646 h 5910"/>
                <a:gd name="T40" fmla="*/ 2147483646 w 4228"/>
                <a:gd name="T41" fmla="*/ 2147483646 h 5910"/>
                <a:gd name="T42" fmla="*/ 2147483646 w 4228"/>
                <a:gd name="T43" fmla="*/ 2147483646 h 5910"/>
                <a:gd name="T44" fmla="*/ 2147483646 w 4228"/>
                <a:gd name="T45" fmla="*/ 2147483646 h 5910"/>
                <a:gd name="T46" fmla="*/ 2147483646 w 4228"/>
                <a:gd name="T47" fmla="*/ 2147483646 h 5910"/>
                <a:gd name="T48" fmla="*/ 2147483646 w 4228"/>
                <a:gd name="T49" fmla="*/ 2147483646 h 5910"/>
                <a:gd name="T50" fmla="*/ 2147483646 w 4228"/>
                <a:gd name="T51" fmla="*/ 2147483646 h 5910"/>
                <a:gd name="T52" fmla="*/ 2147483646 w 4228"/>
                <a:gd name="T53" fmla="*/ 2147483646 h 5910"/>
                <a:gd name="T54" fmla="*/ 2147483646 w 4228"/>
                <a:gd name="T55" fmla="*/ 2147483646 h 5910"/>
                <a:gd name="T56" fmla="*/ 2147483646 w 4228"/>
                <a:gd name="T57" fmla="*/ 2147483646 h 5910"/>
                <a:gd name="T58" fmla="*/ 2147483646 w 4228"/>
                <a:gd name="T59" fmla="*/ 2147483646 h 5910"/>
                <a:gd name="T60" fmla="*/ 2147483646 w 4228"/>
                <a:gd name="T61" fmla="*/ 2147483646 h 5910"/>
                <a:gd name="T62" fmla="*/ 2147483646 w 4228"/>
                <a:gd name="T63" fmla="*/ 2147483646 h 5910"/>
                <a:gd name="T64" fmla="*/ 2147483646 w 4228"/>
                <a:gd name="T65" fmla="*/ 2147483646 h 5910"/>
                <a:gd name="T66" fmla="*/ 2147483646 w 4228"/>
                <a:gd name="T67" fmla="*/ 2147483646 h 5910"/>
                <a:gd name="T68" fmla="*/ 2147483646 w 4228"/>
                <a:gd name="T69" fmla="*/ 2147483646 h 5910"/>
                <a:gd name="T70" fmla="*/ 2147483646 w 4228"/>
                <a:gd name="T71" fmla="*/ 2147483646 h 5910"/>
                <a:gd name="T72" fmla="*/ 2147483646 w 4228"/>
                <a:gd name="T73" fmla="*/ 2147483646 h 5910"/>
                <a:gd name="T74" fmla="*/ 2147483646 w 4228"/>
                <a:gd name="T75" fmla="*/ 2147483646 h 5910"/>
                <a:gd name="T76" fmla="*/ 2147483646 w 4228"/>
                <a:gd name="T77" fmla="*/ 2147483646 h 5910"/>
                <a:gd name="T78" fmla="*/ 2147483646 w 4228"/>
                <a:gd name="T79" fmla="*/ 2147483646 h 5910"/>
                <a:gd name="T80" fmla="*/ 2147483646 w 4228"/>
                <a:gd name="T81" fmla="*/ 2147483646 h 5910"/>
                <a:gd name="T82" fmla="*/ 2147483646 w 4228"/>
                <a:gd name="T83" fmla="*/ 2147483646 h 5910"/>
                <a:gd name="T84" fmla="*/ 2147483646 w 4228"/>
                <a:gd name="T85" fmla="*/ 2147483646 h 5910"/>
                <a:gd name="T86" fmla="*/ 2147483646 w 4228"/>
                <a:gd name="T87" fmla="*/ 2147483646 h 5910"/>
                <a:gd name="T88" fmla="*/ 2147483646 w 4228"/>
                <a:gd name="T89" fmla="*/ 2147483646 h 5910"/>
                <a:gd name="T90" fmla="*/ 2147483646 w 4228"/>
                <a:gd name="T91" fmla="*/ 2147483646 h 5910"/>
                <a:gd name="T92" fmla="*/ 2147483646 w 4228"/>
                <a:gd name="T93" fmla="*/ 2147483646 h 5910"/>
                <a:gd name="T94" fmla="*/ 2147483646 w 4228"/>
                <a:gd name="T95" fmla="*/ 2147483646 h 5910"/>
                <a:gd name="T96" fmla="*/ 2147483646 w 4228"/>
                <a:gd name="T97" fmla="*/ 2147483646 h 5910"/>
                <a:gd name="T98" fmla="*/ 2147483646 w 4228"/>
                <a:gd name="T99" fmla="*/ 2147483646 h 5910"/>
                <a:gd name="T100" fmla="*/ 2147483646 w 4228"/>
                <a:gd name="T101" fmla="*/ 2147483646 h 5910"/>
                <a:gd name="T102" fmla="*/ 2147483646 w 4228"/>
                <a:gd name="T103" fmla="*/ 2147483646 h 5910"/>
                <a:gd name="T104" fmla="*/ 2147483646 w 4228"/>
                <a:gd name="T105" fmla="*/ 2147483646 h 5910"/>
                <a:gd name="T106" fmla="*/ 2147483646 w 4228"/>
                <a:gd name="T107" fmla="*/ 2147483646 h 5910"/>
                <a:gd name="T108" fmla="*/ 2147483646 w 4228"/>
                <a:gd name="T109" fmla="*/ 2147483646 h 5910"/>
                <a:gd name="T110" fmla="*/ 2147483646 w 4228"/>
                <a:gd name="T111" fmla="*/ 2147483646 h 5910"/>
                <a:gd name="T112" fmla="*/ 2147483646 w 4228"/>
                <a:gd name="T113" fmla="*/ 2147483646 h 5910"/>
                <a:gd name="T114" fmla="*/ 2147483646 w 4228"/>
                <a:gd name="T115" fmla="*/ 2147483646 h 5910"/>
                <a:gd name="T116" fmla="*/ 2147483646 w 4228"/>
                <a:gd name="T117" fmla="*/ 2147483646 h 5910"/>
                <a:gd name="T118" fmla="*/ 2147483646 w 4228"/>
                <a:gd name="T119" fmla="*/ 2147483646 h 5910"/>
                <a:gd name="T120" fmla="*/ 2147483646 w 4228"/>
                <a:gd name="T121" fmla="*/ 2147483646 h 591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4228" h="5910">
                  <a:moveTo>
                    <a:pt x="3998" y="2785"/>
                  </a:moveTo>
                  <a:lnTo>
                    <a:pt x="3815" y="2602"/>
                  </a:lnTo>
                  <a:lnTo>
                    <a:pt x="2840" y="1627"/>
                  </a:lnTo>
                  <a:lnTo>
                    <a:pt x="3127" y="1341"/>
                  </a:lnTo>
                  <a:lnTo>
                    <a:pt x="3155" y="1312"/>
                  </a:lnTo>
                  <a:lnTo>
                    <a:pt x="3181" y="1282"/>
                  </a:lnTo>
                  <a:lnTo>
                    <a:pt x="3205" y="1251"/>
                  </a:lnTo>
                  <a:lnTo>
                    <a:pt x="3227" y="1219"/>
                  </a:lnTo>
                  <a:lnTo>
                    <a:pt x="3247" y="1185"/>
                  </a:lnTo>
                  <a:lnTo>
                    <a:pt x="3266" y="1151"/>
                  </a:lnTo>
                  <a:lnTo>
                    <a:pt x="3284" y="1116"/>
                  </a:lnTo>
                  <a:lnTo>
                    <a:pt x="3299" y="1081"/>
                  </a:lnTo>
                  <a:lnTo>
                    <a:pt x="3313" y="1046"/>
                  </a:lnTo>
                  <a:lnTo>
                    <a:pt x="3324" y="1009"/>
                  </a:lnTo>
                  <a:lnTo>
                    <a:pt x="3335" y="972"/>
                  </a:lnTo>
                  <a:lnTo>
                    <a:pt x="3342" y="935"/>
                  </a:lnTo>
                  <a:lnTo>
                    <a:pt x="3349" y="898"/>
                  </a:lnTo>
                  <a:lnTo>
                    <a:pt x="3353" y="861"/>
                  </a:lnTo>
                  <a:lnTo>
                    <a:pt x="3356" y="823"/>
                  </a:lnTo>
                  <a:lnTo>
                    <a:pt x="3357" y="786"/>
                  </a:lnTo>
                  <a:lnTo>
                    <a:pt x="3356" y="748"/>
                  </a:lnTo>
                  <a:lnTo>
                    <a:pt x="3353" y="710"/>
                  </a:lnTo>
                  <a:lnTo>
                    <a:pt x="3349" y="673"/>
                  </a:lnTo>
                  <a:lnTo>
                    <a:pt x="3342" y="635"/>
                  </a:lnTo>
                  <a:lnTo>
                    <a:pt x="3335" y="598"/>
                  </a:lnTo>
                  <a:lnTo>
                    <a:pt x="3324" y="562"/>
                  </a:lnTo>
                  <a:lnTo>
                    <a:pt x="3313" y="526"/>
                  </a:lnTo>
                  <a:lnTo>
                    <a:pt x="3299" y="489"/>
                  </a:lnTo>
                  <a:lnTo>
                    <a:pt x="3284" y="455"/>
                  </a:lnTo>
                  <a:lnTo>
                    <a:pt x="3266" y="420"/>
                  </a:lnTo>
                  <a:lnTo>
                    <a:pt x="3247" y="385"/>
                  </a:lnTo>
                  <a:lnTo>
                    <a:pt x="3227" y="353"/>
                  </a:lnTo>
                  <a:lnTo>
                    <a:pt x="3205" y="321"/>
                  </a:lnTo>
                  <a:lnTo>
                    <a:pt x="3181" y="290"/>
                  </a:lnTo>
                  <a:lnTo>
                    <a:pt x="3155" y="258"/>
                  </a:lnTo>
                  <a:lnTo>
                    <a:pt x="3127" y="229"/>
                  </a:lnTo>
                  <a:lnTo>
                    <a:pt x="3097" y="201"/>
                  </a:lnTo>
                  <a:lnTo>
                    <a:pt x="3067" y="176"/>
                  </a:lnTo>
                  <a:lnTo>
                    <a:pt x="3036" y="151"/>
                  </a:lnTo>
                  <a:lnTo>
                    <a:pt x="3003" y="129"/>
                  </a:lnTo>
                  <a:lnTo>
                    <a:pt x="2970" y="108"/>
                  </a:lnTo>
                  <a:lnTo>
                    <a:pt x="2936" y="89"/>
                  </a:lnTo>
                  <a:lnTo>
                    <a:pt x="2902" y="72"/>
                  </a:lnTo>
                  <a:lnTo>
                    <a:pt x="2866" y="56"/>
                  </a:lnTo>
                  <a:lnTo>
                    <a:pt x="2830" y="43"/>
                  </a:lnTo>
                  <a:lnTo>
                    <a:pt x="2795" y="32"/>
                  </a:lnTo>
                  <a:lnTo>
                    <a:pt x="2758" y="22"/>
                  </a:lnTo>
                  <a:lnTo>
                    <a:pt x="2720" y="14"/>
                  </a:lnTo>
                  <a:lnTo>
                    <a:pt x="2683" y="7"/>
                  </a:lnTo>
                  <a:lnTo>
                    <a:pt x="2645" y="3"/>
                  </a:lnTo>
                  <a:lnTo>
                    <a:pt x="2608" y="0"/>
                  </a:lnTo>
                  <a:lnTo>
                    <a:pt x="2570" y="0"/>
                  </a:lnTo>
                  <a:lnTo>
                    <a:pt x="2532" y="0"/>
                  </a:lnTo>
                  <a:lnTo>
                    <a:pt x="2496" y="3"/>
                  </a:lnTo>
                  <a:lnTo>
                    <a:pt x="2458" y="7"/>
                  </a:lnTo>
                  <a:lnTo>
                    <a:pt x="2421" y="14"/>
                  </a:lnTo>
                  <a:lnTo>
                    <a:pt x="2383" y="22"/>
                  </a:lnTo>
                  <a:lnTo>
                    <a:pt x="2346" y="32"/>
                  </a:lnTo>
                  <a:lnTo>
                    <a:pt x="2310" y="43"/>
                  </a:lnTo>
                  <a:lnTo>
                    <a:pt x="2275" y="56"/>
                  </a:lnTo>
                  <a:lnTo>
                    <a:pt x="2239" y="72"/>
                  </a:lnTo>
                  <a:lnTo>
                    <a:pt x="2205" y="89"/>
                  </a:lnTo>
                  <a:lnTo>
                    <a:pt x="2171" y="108"/>
                  </a:lnTo>
                  <a:lnTo>
                    <a:pt x="2138" y="129"/>
                  </a:lnTo>
                  <a:lnTo>
                    <a:pt x="2105" y="151"/>
                  </a:lnTo>
                  <a:lnTo>
                    <a:pt x="2074" y="176"/>
                  </a:lnTo>
                  <a:lnTo>
                    <a:pt x="2044" y="201"/>
                  </a:lnTo>
                  <a:lnTo>
                    <a:pt x="2015" y="229"/>
                  </a:lnTo>
                  <a:lnTo>
                    <a:pt x="301" y="1950"/>
                  </a:lnTo>
                  <a:lnTo>
                    <a:pt x="284" y="1965"/>
                  </a:lnTo>
                  <a:lnTo>
                    <a:pt x="266" y="1980"/>
                  </a:lnTo>
                  <a:lnTo>
                    <a:pt x="248" y="1996"/>
                  </a:lnTo>
                  <a:lnTo>
                    <a:pt x="231" y="2013"/>
                  </a:lnTo>
                  <a:lnTo>
                    <a:pt x="203" y="2042"/>
                  </a:lnTo>
                  <a:lnTo>
                    <a:pt x="177" y="2072"/>
                  </a:lnTo>
                  <a:lnTo>
                    <a:pt x="153" y="2104"/>
                  </a:lnTo>
                  <a:lnTo>
                    <a:pt x="131" y="2135"/>
                  </a:lnTo>
                  <a:lnTo>
                    <a:pt x="110" y="2169"/>
                  </a:lnTo>
                  <a:lnTo>
                    <a:pt x="91" y="2203"/>
                  </a:lnTo>
                  <a:lnTo>
                    <a:pt x="74" y="2238"/>
                  </a:lnTo>
                  <a:lnTo>
                    <a:pt x="58" y="2273"/>
                  </a:lnTo>
                  <a:lnTo>
                    <a:pt x="45" y="2308"/>
                  </a:lnTo>
                  <a:lnTo>
                    <a:pt x="33" y="2345"/>
                  </a:lnTo>
                  <a:lnTo>
                    <a:pt x="23" y="2382"/>
                  </a:lnTo>
                  <a:lnTo>
                    <a:pt x="15" y="2419"/>
                  </a:lnTo>
                  <a:lnTo>
                    <a:pt x="9" y="2456"/>
                  </a:lnTo>
                  <a:lnTo>
                    <a:pt x="5" y="2493"/>
                  </a:lnTo>
                  <a:lnTo>
                    <a:pt x="1" y="2531"/>
                  </a:lnTo>
                  <a:lnTo>
                    <a:pt x="0" y="2569"/>
                  </a:lnTo>
                  <a:lnTo>
                    <a:pt x="1" y="2606"/>
                  </a:lnTo>
                  <a:lnTo>
                    <a:pt x="5" y="2644"/>
                  </a:lnTo>
                  <a:lnTo>
                    <a:pt x="9" y="2681"/>
                  </a:lnTo>
                  <a:lnTo>
                    <a:pt x="15" y="2719"/>
                  </a:lnTo>
                  <a:lnTo>
                    <a:pt x="23" y="2756"/>
                  </a:lnTo>
                  <a:lnTo>
                    <a:pt x="33" y="2792"/>
                  </a:lnTo>
                  <a:lnTo>
                    <a:pt x="45" y="2829"/>
                  </a:lnTo>
                  <a:lnTo>
                    <a:pt x="58" y="2865"/>
                  </a:lnTo>
                  <a:lnTo>
                    <a:pt x="74" y="2899"/>
                  </a:lnTo>
                  <a:lnTo>
                    <a:pt x="91" y="2934"/>
                  </a:lnTo>
                  <a:lnTo>
                    <a:pt x="110" y="2969"/>
                  </a:lnTo>
                  <a:lnTo>
                    <a:pt x="131" y="3001"/>
                  </a:lnTo>
                  <a:lnTo>
                    <a:pt x="153" y="3033"/>
                  </a:lnTo>
                  <a:lnTo>
                    <a:pt x="177" y="3065"/>
                  </a:lnTo>
                  <a:lnTo>
                    <a:pt x="203" y="3096"/>
                  </a:lnTo>
                  <a:lnTo>
                    <a:pt x="231" y="3125"/>
                  </a:lnTo>
                  <a:lnTo>
                    <a:pt x="1388" y="4281"/>
                  </a:lnTo>
                  <a:lnTo>
                    <a:pt x="1102" y="4567"/>
                  </a:lnTo>
                  <a:lnTo>
                    <a:pt x="1075" y="4597"/>
                  </a:lnTo>
                  <a:lnTo>
                    <a:pt x="1048" y="4627"/>
                  </a:lnTo>
                  <a:lnTo>
                    <a:pt x="1024" y="4658"/>
                  </a:lnTo>
                  <a:lnTo>
                    <a:pt x="1001" y="4691"/>
                  </a:lnTo>
                  <a:lnTo>
                    <a:pt x="981" y="4724"/>
                  </a:lnTo>
                  <a:lnTo>
                    <a:pt x="962" y="4758"/>
                  </a:lnTo>
                  <a:lnTo>
                    <a:pt x="945" y="4792"/>
                  </a:lnTo>
                  <a:lnTo>
                    <a:pt x="930" y="4828"/>
                  </a:lnTo>
                  <a:lnTo>
                    <a:pt x="916" y="4864"/>
                  </a:lnTo>
                  <a:lnTo>
                    <a:pt x="904" y="4899"/>
                  </a:lnTo>
                  <a:lnTo>
                    <a:pt x="894" y="4936"/>
                  </a:lnTo>
                  <a:lnTo>
                    <a:pt x="886" y="4973"/>
                  </a:lnTo>
                  <a:lnTo>
                    <a:pt x="879" y="5011"/>
                  </a:lnTo>
                  <a:lnTo>
                    <a:pt x="875" y="5048"/>
                  </a:lnTo>
                  <a:lnTo>
                    <a:pt x="873" y="5086"/>
                  </a:lnTo>
                  <a:lnTo>
                    <a:pt x="872" y="5123"/>
                  </a:lnTo>
                  <a:lnTo>
                    <a:pt x="873" y="5161"/>
                  </a:lnTo>
                  <a:lnTo>
                    <a:pt x="875" y="5198"/>
                  </a:lnTo>
                  <a:lnTo>
                    <a:pt x="880" y="5236"/>
                  </a:lnTo>
                  <a:lnTo>
                    <a:pt x="886" y="5273"/>
                  </a:lnTo>
                  <a:lnTo>
                    <a:pt x="894" y="5311"/>
                  </a:lnTo>
                  <a:lnTo>
                    <a:pt x="904" y="5347"/>
                  </a:lnTo>
                  <a:lnTo>
                    <a:pt x="916" y="5383"/>
                  </a:lnTo>
                  <a:lnTo>
                    <a:pt x="930" y="5419"/>
                  </a:lnTo>
                  <a:lnTo>
                    <a:pt x="945" y="5455"/>
                  </a:lnTo>
                  <a:lnTo>
                    <a:pt x="962" y="5489"/>
                  </a:lnTo>
                  <a:lnTo>
                    <a:pt x="981" y="5523"/>
                  </a:lnTo>
                  <a:lnTo>
                    <a:pt x="1002" y="5556"/>
                  </a:lnTo>
                  <a:lnTo>
                    <a:pt x="1024" y="5589"/>
                  </a:lnTo>
                  <a:lnTo>
                    <a:pt x="1049" y="5620"/>
                  </a:lnTo>
                  <a:lnTo>
                    <a:pt x="1075" y="5650"/>
                  </a:lnTo>
                  <a:lnTo>
                    <a:pt x="1102" y="5679"/>
                  </a:lnTo>
                  <a:lnTo>
                    <a:pt x="1131" y="5707"/>
                  </a:lnTo>
                  <a:lnTo>
                    <a:pt x="1162" y="5734"/>
                  </a:lnTo>
                  <a:lnTo>
                    <a:pt x="1193" y="5757"/>
                  </a:lnTo>
                  <a:lnTo>
                    <a:pt x="1225" y="5779"/>
                  </a:lnTo>
                  <a:lnTo>
                    <a:pt x="1259" y="5800"/>
                  </a:lnTo>
                  <a:lnTo>
                    <a:pt x="1292" y="5819"/>
                  </a:lnTo>
                  <a:lnTo>
                    <a:pt x="1327" y="5836"/>
                  </a:lnTo>
                  <a:lnTo>
                    <a:pt x="1362" y="5852"/>
                  </a:lnTo>
                  <a:lnTo>
                    <a:pt x="1398" y="5865"/>
                  </a:lnTo>
                  <a:lnTo>
                    <a:pt x="1434" y="5877"/>
                  </a:lnTo>
                  <a:lnTo>
                    <a:pt x="1471" y="5887"/>
                  </a:lnTo>
                  <a:lnTo>
                    <a:pt x="1507" y="5895"/>
                  </a:lnTo>
                  <a:lnTo>
                    <a:pt x="1545" y="5902"/>
                  </a:lnTo>
                  <a:lnTo>
                    <a:pt x="1582" y="5906"/>
                  </a:lnTo>
                  <a:lnTo>
                    <a:pt x="1620" y="5909"/>
                  </a:lnTo>
                  <a:lnTo>
                    <a:pt x="1658" y="5910"/>
                  </a:lnTo>
                  <a:lnTo>
                    <a:pt x="1696" y="5909"/>
                  </a:lnTo>
                  <a:lnTo>
                    <a:pt x="1734" y="5906"/>
                  </a:lnTo>
                  <a:lnTo>
                    <a:pt x="1771" y="5902"/>
                  </a:lnTo>
                  <a:lnTo>
                    <a:pt x="1809" y="5895"/>
                  </a:lnTo>
                  <a:lnTo>
                    <a:pt x="1845" y="5887"/>
                  </a:lnTo>
                  <a:lnTo>
                    <a:pt x="1882" y="5877"/>
                  </a:lnTo>
                  <a:lnTo>
                    <a:pt x="1918" y="5865"/>
                  </a:lnTo>
                  <a:lnTo>
                    <a:pt x="1954" y="5852"/>
                  </a:lnTo>
                  <a:lnTo>
                    <a:pt x="1989" y="5836"/>
                  </a:lnTo>
                  <a:lnTo>
                    <a:pt x="2024" y="5819"/>
                  </a:lnTo>
                  <a:lnTo>
                    <a:pt x="2057" y="5800"/>
                  </a:lnTo>
                  <a:lnTo>
                    <a:pt x="2091" y="5780"/>
                  </a:lnTo>
                  <a:lnTo>
                    <a:pt x="2123" y="5757"/>
                  </a:lnTo>
                  <a:lnTo>
                    <a:pt x="2154" y="5734"/>
                  </a:lnTo>
                  <a:lnTo>
                    <a:pt x="2184" y="5707"/>
                  </a:lnTo>
                  <a:lnTo>
                    <a:pt x="2215" y="5679"/>
                  </a:lnTo>
                  <a:lnTo>
                    <a:pt x="3998" y="3897"/>
                  </a:lnTo>
                  <a:lnTo>
                    <a:pt x="4026" y="3866"/>
                  </a:lnTo>
                  <a:lnTo>
                    <a:pt x="4052" y="3836"/>
                  </a:lnTo>
                  <a:lnTo>
                    <a:pt x="4076" y="3805"/>
                  </a:lnTo>
                  <a:lnTo>
                    <a:pt x="4099" y="3773"/>
                  </a:lnTo>
                  <a:lnTo>
                    <a:pt x="4119" y="3739"/>
                  </a:lnTo>
                  <a:lnTo>
                    <a:pt x="4138" y="3706"/>
                  </a:lnTo>
                  <a:lnTo>
                    <a:pt x="4156" y="3671"/>
                  </a:lnTo>
                  <a:lnTo>
                    <a:pt x="4170" y="3636"/>
                  </a:lnTo>
                  <a:lnTo>
                    <a:pt x="4185" y="3600"/>
                  </a:lnTo>
                  <a:lnTo>
                    <a:pt x="4196" y="3564"/>
                  </a:lnTo>
                  <a:lnTo>
                    <a:pt x="4206" y="3527"/>
                  </a:lnTo>
                  <a:lnTo>
                    <a:pt x="4214" y="3489"/>
                  </a:lnTo>
                  <a:lnTo>
                    <a:pt x="4220" y="3453"/>
                  </a:lnTo>
                  <a:lnTo>
                    <a:pt x="4225" y="3415"/>
                  </a:lnTo>
                  <a:lnTo>
                    <a:pt x="4227" y="3378"/>
                  </a:lnTo>
                  <a:lnTo>
                    <a:pt x="4228" y="3340"/>
                  </a:lnTo>
                  <a:lnTo>
                    <a:pt x="4227" y="3302"/>
                  </a:lnTo>
                  <a:lnTo>
                    <a:pt x="4225" y="3265"/>
                  </a:lnTo>
                  <a:lnTo>
                    <a:pt x="4220" y="3227"/>
                  </a:lnTo>
                  <a:lnTo>
                    <a:pt x="4214" y="3191"/>
                  </a:lnTo>
                  <a:lnTo>
                    <a:pt x="4206" y="3153"/>
                  </a:lnTo>
                  <a:lnTo>
                    <a:pt x="4196" y="3116"/>
                  </a:lnTo>
                  <a:lnTo>
                    <a:pt x="4185" y="3080"/>
                  </a:lnTo>
                  <a:lnTo>
                    <a:pt x="4170" y="3044"/>
                  </a:lnTo>
                  <a:lnTo>
                    <a:pt x="4156" y="3009"/>
                  </a:lnTo>
                  <a:lnTo>
                    <a:pt x="4138" y="2974"/>
                  </a:lnTo>
                  <a:lnTo>
                    <a:pt x="4119" y="2941"/>
                  </a:lnTo>
                  <a:lnTo>
                    <a:pt x="4099" y="2907"/>
                  </a:lnTo>
                  <a:lnTo>
                    <a:pt x="4076" y="2875"/>
                  </a:lnTo>
                  <a:lnTo>
                    <a:pt x="4052" y="2844"/>
                  </a:lnTo>
                  <a:lnTo>
                    <a:pt x="4026" y="2814"/>
                  </a:lnTo>
                  <a:lnTo>
                    <a:pt x="3998" y="2785"/>
                  </a:lnTo>
                  <a:close/>
                  <a:moveTo>
                    <a:pt x="2285" y="499"/>
                  </a:moveTo>
                  <a:lnTo>
                    <a:pt x="2285" y="499"/>
                  </a:lnTo>
                  <a:lnTo>
                    <a:pt x="2300" y="485"/>
                  </a:lnTo>
                  <a:lnTo>
                    <a:pt x="2316" y="471"/>
                  </a:lnTo>
                  <a:lnTo>
                    <a:pt x="2332" y="459"/>
                  </a:lnTo>
                  <a:lnTo>
                    <a:pt x="2348" y="448"/>
                  </a:lnTo>
                  <a:lnTo>
                    <a:pt x="2365" y="437"/>
                  </a:lnTo>
                  <a:lnTo>
                    <a:pt x="2383" y="428"/>
                  </a:lnTo>
                  <a:lnTo>
                    <a:pt x="2401" y="419"/>
                  </a:lnTo>
                  <a:lnTo>
                    <a:pt x="2419" y="411"/>
                  </a:lnTo>
                  <a:lnTo>
                    <a:pt x="2437" y="404"/>
                  </a:lnTo>
                  <a:lnTo>
                    <a:pt x="2456" y="398"/>
                  </a:lnTo>
                  <a:lnTo>
                    <a:pt x="2474" y="393"/>
                  </a:lnTo>
                  <a:lnTo>
                    <a:pt x="2493" y="389"/>
                  </a:lnTo>
                  <a:lnTo>
                    <a:pt x="2512" y="385"/>
                  </a:lnTo>
                  <a:lnTo>
                    <a:pt x="2531" y="383"/>
                  </a:lnTo>
                  <a:lnTo>
                    <a:pt x="2551" y="382"/>
                  </a:lnTo>
                  <a:lnTo>
                    <a:pt x="2570" y="381"/>
                  </a:lnTo>
                  <a:lnTo>
                    <a:pt x="2590" y="382"/>
                  </a:lnTo>
                  <a:lnTo>
                    <a:pt x="2609" y="383"/>
                  </a:lnTo>
                  <a:lnTo>
                    <a:pt x="2628" y="385"/>
                  </a:lnTo>
                  <a:lnTo>
                    <a:pt x="2647" y="389"/>
                  </a:lnTo>
                  <a:lnTo>
                    <a:pt x="2667" y="393"/>
                  </a:lnTo>
                  <a:lnTo>
                    <a:pt x="2685" y="398"/>
                  </a:lnTo>
                  <a:lnTo>
                    <a:pt x="2704" y="404"/>
                  </a:lnTo>
                  <a:lnTo>
                    <a:pt x="2722" y="411"/>
                  </a:lnTo>
                  <a:lnTo>
                    <a:pt x="2741" y="419"/>
                  </a:lnTo>
                  <a:lnTo>
                    <a:pt x="2759" y="428"/>
                  </a:lnTo>
                  <a:lnTo>
                    <a:pt x="2776" y="437"/>
                  </a:lnTo>
                  <a:lnTo>
                    <a:pt x="2792" y="448"/>
                  </a:lnTo>
                  <a:lnTo>
                    <a:pt x="2809" y="459"/>
                  </a:lnTo>
                  <a:lnTo>
                    <a:pt x="2826" y="471"/>
                  </a:lnTo>
                  <a:lnTo>
                    <a:pt x="2841" y="485"/>
                  </a:lnTo>
                  <a:lnTo>
                    <a:pt x="2856" y="499"/>
                  </a:lnTo>
                  <a:lnTo>
                    <a:pt x="2870" y="515"/>
                  </a:lnTo>
                  <a:lnTo>
                    <a:pt x="2884" y="530"/>
                  </a:lnTo>
                  <a:lnTo>
                    <a:pt x="2896" y="546"/>
                  </a:lnTo>
                  <a:lnTo>
                    <a:pt x="2908" y="563"/>
                  </a:lnTo>
                  <a:lnTo>
                    <a:pt x="2918" y="581"/>
                  </a:lnTo>
                  <a:lnTo>
                    <a:pt x="2928" y="597"/>
                  </a:lnTo>
                  <a:lnTo>
                    <a:pt x="2937" y="615"/>
                  </a:lnTo>
                  <a:lnTo>
                    <a:pt x="2945" y="633"/>
                  </a:lnTo>
                  <a:lnTo>
                    <a:pt x="2952" y="652"/>
                  </a:lnTo>
                  <a:lnTo>
                    <a:pt x="2959" y="670"/>
                  </a:lnTo>
                  <a:lnTo>
                    <a:pt x="2963" y="689"/>
                  </a:lnTo>
                  <a:lnTo>
                    <a:pt x="2968" y="708"/>
                  </a:lnTo>
                  <a:lnTo>
                    <a:pt x="2971" y="727"/>
                  </a:lnTo>
                  <a:lnTo>
                    <a:pt x="2973" y="747"/>
                  </a:lnTo>
                  <a:lnTo>
                    <a:pt x="2974" y="766"/>
                  </a:lnTo>
                  <a:lnTo>
                    <a:pt x="2974" y="786"/>
                  </a:lnTo>
                  <a:lnTo>
                    <a:pt x="2974" y="805"/>
                  </a:lnTo>
                  <a:lnTo>
                    <a:pt x="2973" y="824"/>
                  </a:lnTo>
                  <a:lnTo>
                    <a:pt x="2971" y="844"/>
                  </a:lnTo>
                  <a:lnTo>
                    <a:pt x="2968" y="863"/>
                  </a:lnTo>
                  <a:lnTo>
                    <a:pt x="2963" y="882"/>
                  </a:lnTo>
                  <a:lnTo>
                    <a:pt x="2959" y="901"/>
                  </a:lnTo>
                  <a:lnTo>
                    <a:pt x="2952" y="920"/>
                  </a:lnTo>
                  <a:lnTo>
                    <a:pt x="2945" y="938"/>
                  </a:lnTo>
                  <a:lnTo>
                    <a:pt x="2937" y="955"/>
                  </a:lnTo>
                  <a:lnTo>
                    <a:pt x="2928" y="973"/>
                  </a:lnTo>
                  <a:lnTo>
                    <a:pt x="2918" y="991"/>
                  </a:lnTo>
                  <a:lnTo>
                    <a:pt x="2908" y="1008"/>
                  </a:lnTo>
                  <a:lnTo>
                    <a:pt x="2896" y="1025"/>
                  </a:lnTo>
                  <a:lnTo>
                    <a:pt x="2884" y="1040"/>
                  </a:lnTo>
                  <a:lnTo>
                    <a:pt x="2870" y="1056"/>
                  </a:lnTo>
                  <a:lnTo>
                    <a:pt x="2856" y="1071"/>
                  </a:lnTo>
                  <a:lnTo>
                    <a:pt x="2743" y="1184"/>
                  </a:lnTo>
                  <a:lnTo>
                    <a:pt x="1550" y="2377"/>
                  </a:lnTo>
                  <a:lnTo>
                    <a:pt x="1543" y="2353"/>
                  </a:lnTo>
                  <a:lnTo>
                    <a:pt x="1535" y="2327"/>
                  </a:lnTo>
                  <a:lnTo>
                    <a:pt x="1527" y="2303"/>
                  </a:lnTo>
                  <a:lnTo>
                    <a:pt x="1518" y="2278"/>
                  </a:lnTo>
                  <a:lnTo>
                    <a:pt x="1508" y="2255"/>
                  </a:lnTo>
                  <a:lnTo>
                    <a:pt x="1497" y="2230"/>
                  </a:lnTo>
                  <a:lnTo>
                    <a:pt x="1485" y="2207"/>
                  </a:lnTo>
                  <a:lnTo>
                    <a:pt x="1473" y="2183"/>
                  </a:lnTo>
                  <a:lnTo>
                    <a:pt x="1459" y="2161"/>
                  </a:lnTo>
                  <a:lnTo>
                    <a:pt x="1446" y="2139"/>
                  </a:lnTo>
                  <a:lnTo>
                    <a:pt x="1430" y="2116"/>
                  </a:lnTo>
                  <a:lnTo>
                    <a:pt x="1415" y="2094"/>
                  </a:lnTo>
                  <a:lnTo>
                    <a:pt x="1398" y="2073"/>
                  </a:lnTo>
                  <a:lnTo>
                    <a:pt x="1380" y="2053"/>
                  </a:lnTo>
                  <a:lnTo>
                    <a:pt x="1362" y="2033"/>
                  </a:lnTo>
                  <a:lnTo>
                    <a:pt x="1343" y="2013"/>
                  </a:lnTo>
                  <a:lnTo>
                    <a:pt x="1323" y="1994"/>
                  </a:lnTo>
                  <a:lnTo>
                    <a:pt x="1303" y="1976"/>
                  </a:lnTo>
                  <a:lnTo>
                    <a:pt x="1283" y="1958"/>
                  </a:lnTo>
                  <a:lnTo>
                    <a:pt x="1262" y="1941"/>
                  </a:lnTo>
                  <a:lnTo>
                    <a:pt x="1241" y="1926"/>
                  </a:lnTo>
                  <a:lnTo>
                    <a:pt x="1218" y="1911"/>
                  </a:lnTo>
                  <a:lnTo>
                    <a:pt x="1196" y="1897"/>
                  </a:lnTo>
                  <a:lnTo>
                    <a:pt x="1174" y="1883"/>
                  </a:lnTo>
                  <a:lnTo>
                    <a:pt x="1151" y="1871"/>
                  </a:lnTo>
                  <a:lnTo>
                    <a:pt x="1128" y="1860"/>
                  </a:lnTo>
                  <a:lnTo>
                    <a:pt x="1105" y="1849"/>
                  </a:lnTo>
                  <a:lnTo>
                    <a:pt x="1080" y="1839"/>
                  </a:lnTo>
                  <a:lnTo>
                    <a:pt x="1057" y="1830"/>
                  </a:lnTo>
                  <a:lnTo>
                    <a:pt x="1032" y="1821"/>
                  </a:lnTo>
                  <a:lnTo>
                    <a:pt x="1008" y="1814"/>
                  </a:lnTo>
                  <a:lnTo>
                    <a:pt x="983" y="1808"/>
                  </a:lnTo>
                  <a:lnTo>
                    <a:pt x="2285" y="499"/>
                  </a:lnTo>
                  <a:close/>
                  <a:moveTo>
                    <a:pt x="1943" y="5409"/>
                  </a:moveTo>
                  <a:lnTo>
                    <a:pt x="1943" y="5409"/>
                  </a:lnTo>
                  <a:lnTo>
                    <a:pt x="1929" y="5423"/>
                  </a:lnTo>
                  <a:lnTo>
                    <a:pt x="1913" y="5437"/>
                  </a:lnTo>
                  <a:lnTo>
                    <a:pt x="1897" y="5449"/>
                  </a:lnTo>
                  <a:lnTo>
                    <a:pt x="1881" y="5461"/>
                  </a:lnTo>
                  <a:lnTo>
                    <a:pt x="1863" y="5471"/>
                  </a:lnTo>
                  <a:lnTo>
                    <a:pt x="1846" y="5481"/>
                  </a:lnTo>
                  <a:lnTo>
                    <a:pt x="1829" y="5490"/>
                  </a:lnTo>
                  <a:lnTo>
                    <a:pt x="1811" y="5498"/>
                  </a:lnTo>
                  <a:lnTo>
                    <a:pt x="1792" y="5505"/>
                  </a:lnTo>
                  <a:lnTo>
                    <a:pt x="1773" y="5510"/>
                  </a:lnTo>
                  <a:lnTo>
                    <a:pt x="1754" y="5516"/>
                  </a:lnTo>
                  <a:lnTo>
                    <a:pt x="1735" y="5521"/>
                  </a:lnTo>
                  <a:lnTo>
                    <a:pt x="1716" y="5523"/>
                  </a:lnTo>
                  <a:lnTo>
                    <a:pt x="1697" y="5526"/>
                  </a:lnTo>
                  <a:lnTo>
                    <a:pt x="1677" y="5527"/>
                  </a:lnTo>
                  <a:lnTo>
                    <a:pt x="1658" y="5527"/>
                  </a:lnTo>
                  <a:lnTo>
                    <a:pt x="1638" y="5527"/>
                  </a:lnTo>
                  <a:lnTo>
                    <a:pt x="1619" y="5526"/>
                  </a:lnTo>
                  <a:lnTo>
                    <a:pt x="1600" y="5523"/>
                  </a:lnTo>
                  <a:lnTo>
                    <a:pt x="1581" y="5521"/>
                  </a:lnTo>
                  <a:lnTo>
                    <a:pt x="1562" y="5516"/>
                  </a:lnTo>
                  <a:lnTo>
                    <a:pt x="1543" y="5510"/>
                  </a:lnTo>
                  <a:lnTo>
                    <a:pt x="1524" y="5505"/>
                  </a:lnTo>
                  <a:lnTo>
                    <a:pt x="1506" y="5498"/>
                  </a:lnTo>
                  <a:lnTo>
                    <a:pt x="1488" y="5490"/>
                  </a:lnTo>
                  <a:lnTo>
                    <a:pt x="1471" y="5481"/>
                  </a:lnTo>
                  <a:lnTo>
                    <a:pt x="1453" y="5471"/>
                  </a:lnTo>
                  <a:lnTo>
                    <a:pt x="1436" y="5461"/>
                  </a:lnTo>
                  <a:lnTo>
                    <a:pt x="1419" y="5449"/>
                  </a:lnTo>
                  <a:lnTo>
                    <a:pt x="1404" y="5437"/>
                  </a:lnTo>
                  <a:lnTo>
                    <a:pt x="1388" y="5423"/>
                  </a:lnTo>
                  <a:lnTo>
                    <a:pt x="1372" y="5409"/>
                  </a:lnTo>
                  <a:lnTo>
                    <a:pt x="1358" y="5394"/>
                  </a:lnTo>
                  <a:lnTo>
                    <a:pt x="1344" y="5378"/>
                  </a:lnTo>
                  <a:lnTo>
                    <a:pt x="1332" y="5362"/>
                  </a:lnTo>
                  <a:lnTo>
                    <a:pt x="1320" y="5345"/>
                  </a:lnTo>
                  <a:lnTo>
                    <a:pt x="1310" y="5329"/>
                  </a:lnTo>
                  <a:lnTo>
                    <a:pt x="1300" y="5311"/>
                  </a:lnTo>
                  <a:lnTo>
                    <a:pt x="1291" y="5293"/>
                  </a:lnTo>
                  <a:lnTo>
                    <a:pt x="1283" y="5275"/>
                  </a:lnTo>
                  <a:lnTo>
                    <a:pt x="1276" y="5257"/>
                  </a:lnTo>
                  <a:lnTo>
                    <a:pt x="1271" y="5238"/>
                  </a:lnTo>
                  <a:lnTo>
                    <a:pt x="1265" y="5219"/>
                  </a:lnTo>
                  <a:lnTo>
                    <a:pt x="1262" y="5200"/>
                  </a:lnTo>
                  <a:lnTo>
                    <a:pt x="1259" y="5181"/>
                  </a:lnTo>
                  <a:lnTo>
                    <a:pt x="1256" y="5162"/>
                  </a:lnTo>
                  <a:lnTo>
                    <a:pt x="1254" y="5142"/>
                  </a:lnTo>
                  <a:lnTo>
                    <a:pt x="1254" y="5123"/>
                  </a:lnTo>
                  <a:lnTo>
                    <a:pt x="1254" y="5103"/>
                  </a:lnTo>
                  <a:lnTo>
                    <a:pt x="1256" y="5084"/>
                  </a:lnTo>
                  <a:lnTo>
                    <a:pt x="1259" y="5065"/>
                  </a:lnTo>
                  <a:lnTo>
                    <a:pt x="1262" y="5045"/>
                  </a:lnTo>
                  <a:lnTo>
                    <a:pt x="1265" y="5026"/>
                  </a:lnTo>
                  <a:lnTo>
                    <a:pt x="1271" y="5009"/>
                  </a:lnTo>
                  <a:lnTo>
                    <a:pt x="1276" y="4990"/>
                  </a:lnTo>
                  <a:lnTo>
                    <a:pt x="1283" y="4971"/>
                  </a:lnTo>
                  <a:lnTo>
                    <a:pt x="1291" y="4953"/>
                  </a:lnTo>
                  <a:lnTo>
                    <a:pt x="1300" y="4935"/>
                  </a:lnTo>
                  <a:lnTo>
                    <a:pt x="1310" y="4918"/>
                  </a:lnTo>
                  <a:lnTo>
                    <a:pt x="1320" y="4902"/>
                  </a:lnTo>
                  <a:lnTo>
                    <a:pt x="1332" y="4885"/>
                  </a:lnTo>
                  <a:lnTo>
                    <a:pt x="1344" y="4868"/>
                  </a:lnTo>
                  <a:lnTo>
                    <a:pt x="1358" y="4852"/>
                  </a:lnTo>
                  <a:lnTo>
                    <a:pt x="1372" y="4838"/>
                  </a:lnTo>
                  <a:lnTo>
                    <a:pt x="1658" y="4551"/>
                  </a:lnTo>
                  <a:lnTo>
                    <a:pt x="1762" y="4655"/>
                  </a:lnTo>
                  <a:lnTo>
                    <a:pt x="1945" y="4838"/>
                  </a:lnTo>
                  <a:lnTo>
                    <a:pt x="1958" y="4852"/>
                  </a:lnTo>
                  <a:lnTo>
                    <a:pt x="1972" y="4868"/>
                  </a:lnTo>
                  <a:lnTo>
                    <a:pt x="1985" y="4885"/>
                  </a:lnTo>
                  <a:lnTo>
                    <a:pt x="1996" y="4902"/>
                  </a:lnTo>
                  <a:lnTo>
                    <a:pt x="2007" y="4918"/>
                  </a:lnTo>
                  <a:lnTo>
                    <a:pt x="2016" y="4935"/>
                  </a:lnTo>
                  <a:lnTo>
                    <a:pt x="2025" y="4953"/>
                  </a:lnTo>
                  <a:lnTo>
                    <a:pt x="2033" y="4972"/>
                  </a:lnTo>
                  <a:lnTo>
                    <a:pt x="2039" y="4990"/>
                  </a:lnTo>
                  <a:lnTo>
                    <a:pt x="2046" y="5009"/>
                  </a:lnTo>
                  <a:lnTo>
                    <a:pt x="2051" y="5026"/>
                  </a:lnTo>
                  <a:lnTo>
                    <a:pt x="2055" y="5046"/>
                  </a:lnTo>
                  <a:lnTo>
                    <a:pt x="2058" y="5065"/>
                  </a:lnTo>
                  <a:lnTo>
                    <a:pt x="2061" y="5084"/>
                  </a:lnTo>
                  <a:lnTo>
                    <a:pt x="2062" y="5103"/>
                  </a:lnTo>
                  <a:lnTo>
                    <a:pt x="2063" y="5123"/>
                  </a:lnTo>
                  <a:lnTo>
                    <a:pt x="2062" y="5142"/>
                  </a:lnTo>
                  <a:lnTo>
                    <a:pt x="2061" y="5162"/>
                  </a:lnTo>
                  <a:lnTo>
                    <a:pt x="2058" y="5181"/>
                  </a:lnTo>
                  <a:lnTo>
                    <a:pt x="2055" y="5200"/>
                  </a:lnTo>
                  <a:lnTo>
                    <a:pt x="2051" y="5219"/>
                  </a:lnTo>
                  <a:lnTo>
                    <a:pt x="2046" y="5238"/>
                  </a:lnTo>
                  <a:lnTo>
                    <a:pt x="2039" y="5257"/>
                  </a:lnTo>
                  <a:lnTo>
                    <a:pt x="2033" y="5275"/>
                  </a:lnTo>
                  <a:lnTo>
                    <a:pt x="2025" y="5293"/>
                  </a:lnTo>
                  <a:lnTo>
                    <a:pt x="2016" y="5311"/>
                  </a:lnTo>
                  <a:lnTo>
                    <a:pt x="2007" y="5329"/>
                  </a:lnTo>
                  <a:lnTo>
                    <a:pt x="1996" y="5345"/>
                  </a:lnTo>
                  <a:lnTo>
                    <a:pt x="1985" y="5362"/>
                  </a:lnTo>
                  <a:lnTo>
                    <a:pt x="1971" y="5378"/>
                  </a:lnTo>
                  <a:lnTo>
                    <a:pt x="1958" y="5393"/>
                  </a:lnTo>
                  <a:lnTo>
                    <a:pt x="1943" y="5409"/>
                  </a:lnTo>
                  <a:close/>
                  <a:moveTo>
                    <a:pt x="3727" y="3626"/>
                  </a:moveTo>
                  <a:lnTo>
                    <a:pt x="2420" y="4933"/>
                  </a:lnTo>
                  <a:lnTo>
                    <a:pt x="2414" y="4908"/>
                  </a:lnTo>
                  <a:lnTo>
                    <a:pt x="2406" y="4883"/>
                  </a:lnTo>
                  <a:lnTo>
                    <a:pt x="2397" y="4858"/>
                  </a:lnTo>
                  <a:lnTo>
                    <a:pt x="2389" y="4833"/>
                  </a:lnTo>
                  <a:lnTo>
                    <a:pt x="2379" y="4810"/>
                  </a:lnTo>
                  <a:lnTo>
                    <a:pt x="2368" y="4786"/>
                  </a:lnTo>
                  <a:lnTo>
                    <a:pt x="2356" y="4762"/>
                  </a:lnTo>
                  <a:lnTo>
                    <a:pt x="2344" y="4739"/>
                  </a:lnTo>
                  <a:lnTo>
                    <a:pt x="2331" y="4716"/>
                  </a:lnTo>
                  <a:lnTo>
                    <a:pt x="2316" y="4693"/>
                  </a:lnTo>
                  <a:lnTo>
                    <a:pt x="2302" y="4672"/>
                  </a:lnTo>
                  <a:lnTo>
                    <a:pt x="2286" y="4649"/>
                  </a:lnTo>
                  <a:lnTo>
                    <a:pt x="2269" y="4628"/>
                  </a:lnTo>
                  <a:lnTo>
                    <a:pt x="2251" y="4607"/>
                  </a:lnTo>
                  <a:lnTo>
                    <a:pt x="2234" y="4587"/>
                  </a:lnTo>
                  <a:lnTo>
                    <a:pt x="2215" y="4567"/>
                  </a:lnTo>
                  <a:lnTo>
                    <a:pt x="2032" y="4385"/>
                  </a:lnTo>
                  <a:lnTo>
                    <a:pt x="501" y="2855"/>
                  </a:lnTo>
                  <a:lnTo>
                    <a:pt x="487" y="2839"/>
                  </a:lnTo>
                  <a:lnTo>
                    <a:pt x="473" y="2824"/>
                  </a:lnTo>
                  <a:lnTo>
                    <a:pt x="461" y="2807"/>
                  </a:lnTo>
                  <a:lnTo>
                    <a:pt x="449" y="2791"/>
                  </a:lnTo>
                  <a:lnTo>
                    <a:pt x="439" y="2773"/>
                  </a:lnTo>
                  <a:lnTo>
                    <a:pt x="429" y="2757"/>
                  </a:lnTo>
                  <a:lnTo>
                    <a:pt x="420" y="2739"/>
                  </a:lnTo>
                  <a:lnTo>
                    <a:pt x="412" y="2721"/>
                  </a:lnTo>
                  <a:lnTo>
                    <a:pt x="405" y="2702"/>
                  </a:lnTo>
                  <a:lnTo>
                    <a:pt x="400" y="2684"/>
                  </a:lnTo>
                  <a:lnTo>
                    <a:pt x="394" y="2665"/>
                  </a:lnTo>
                  <a:lnTo>
                    <a:pt x="391" y="2646"/>
                  </a:lnTo>
                  <a:lnTo>
                    <a:pt x="387" y="2627"/>
                  </a:lnTo>
                  <a:lnTo>
                    <a:pt x="385" y="2607"/>
                  </a:lnTo>
                  <a:lnTo>
                    <a:pt x="383" y="2588"/>
                  </a:lnTo>
                  <a:lnTo>
                    <a:pt x="383" y="2569"/>
                  </a:lnTo>
                  <a:lnTo>
                    <a:pt x="383" y="2549"/>
                  </a:lnTo>
                  <a:lnTo>
                    <a:pt x="385" y="2530"/>
                  </a:lnTo>
                  <a:lnTo>
                    <a:pt x="387" y="2510"/>
                  </a:lnTo>
                  <a:lnTo>
                    <a:pt x="391" y="2491"/>
                  </a:lnTo>
                  <a:lnTo>
                    <a:pt x="394" y="2472"/>
                  </a:lnTo>
                  <a:lnTo>
                    <a:pt x="400" y="2453"/>
                  </a:lnTo>
                  <a:lnTo>
                    <a:pt x="405" y="2434"/>
                  </a:lnTo>
                  <a:lnTo>
                    <a:pt x="412" y="2416"/>
                  </a:lnTo>
                  <a:lnTo>
                    <a:pt x="420" y="2399"/>
                  </a:lnTo>
                  <a:lnTo>
                    <a:pt x="429" y="2381"/>
                  </a:lnTo>
                  <a:lnTo>
                    <a:pt x="439" y="2363"/>
                  </a:lnTo>
                  <a:lnTo>
                    <a:pt x="449" y="2346"/>
                  </a:lnTo>
                  <a:lnTo>
                    <a:pt x="461" y="2329"/>
                  </a:lnTo>
                  <a:lnTo>
                    <a:pt x="473" y="2314"/>
                  </a:lnTo>
                  <a:lnTo>
                    <a:pt x="487" y="2298"/>
                  </a:lnTo>
                  <a:lnTo>
                    <a:pt x="501" y="2283"/>
                  </a:lnTo>
                  <a:lnTo>
                    <a:pt x="517" y="2268"/>
                  </a:lnTo>
                  <a:lnTo>
                    <a:pt x="532" y="2255"/>
                  </a:lnTo>
                  <a:lnTo>
                    <a:pt x="548" y="2242"/>
                  </a:lnTo>
                  <a:lnTo>
                    <a:pt x="565" y="2231"/>
                  </a:lnTo>
                  <a:lnTo>
                    <a:pt x="581" y="2220"/>
                  </a:lnTo>
                  <a:lnTo>
                    <a:pt x="599" y="2210"/>
                  </a:lnTo>
                  <a:lnTo>
                    <a:pt x="617" y="2202"/>
                  </a:lnTo>
                  <a:lnTo>
                    <a:pt x="635" y="2195"/>
                  </a:lnTo>
                  <a:lnTo>
                    <a:pt x="653" y="2187"/>
                  </a:lnTo>
                  <a:lnTo>
                    <a:pt x="672" y="2181"/>
                  </a:lnTo>
                  <a:lnTo>
                    <a:pt x="691" y="2176"/>
                  </a:lnTo>
                  <a:lnTo>
                    <a:pt x="710" y="2172"/>
                  </a:lnTo>
                  <a:lnTo>
                    <a:pt x="729" y="2169"/>
                  </a:lnTo>
                  <a:lnTo>
                    <a:pt x="748" y="2167"/>
                  </a:lnTo>
                  <a:lnTo>
                    <a:pt x="768" y="2164"/>
                  </a:lnTo>
                  <a:lnTo>
                    <a:pt x="787" y="2164"/>
                  </a:lnTo>
                  <a:lnTo>
                    <a:pt x="807" y="2164"/>
                  </a:lnTo>
                  <a:lnTo>
                    <a:pt x="826" y="2167"/>
                  </a:lnTo>
                  <a:lnTo>
                    <a:pt x="845" y="2169"/>
                  </a:lnTo>
                  <a:lnTo>
                    <a:pt x="865" y="2172"/>
                  </a:lnTo>
                  <a:lnTo>
                    <a:pt x="884" y="2176"/>
                  </a:lnTo>
                  <a:lnTo>
                    <a:pt x="903" y="2181"/>
                  </a:lnTo>
                  <a:lnTo>
                    <a:pt x="921" y="2187"/>
                  </a:lnTo>
                  <a:lnTo>
                    <a:pt x="940" y="2193"/>
                  </a:lnTo>
                  <a:lnTo>
                    <a:pt x="957" y="2202"/>
                  </a:lnTo>
                  <a:lnTo>
                    <a:pt x="975" y="2210"/>
                  </a:lnTo>
                  <a:lnTo>
                    <a:pt x="992" y="2220"/>
                  </a:lnTo>
                  <a:lnTo>
                    <a:pt x="1010" y="2231"/>
                  </a:lnTo>
                  <a:lnTo>
                    <a:pt x="1025" y="2242"/>
                  </a:lnTo>
                  <a:lnTo>
                    <a:pt x="1042" y="2255"/>
                  </a:lnTo>
                  <a:lnTo>
                    <a:pt x="1058" y="2268"/>
                  </a:lnTo>
                  <a:lnTo>
                    <a:pt x="1073" y="2283"/>
                  </a:lnTo>
                  <a:lnTo>
                    <a:pt x="1087" y="2298"/>
                  </a:lnTo>
                  <a:lnTo>
                    <a:pt x="1100" y="2314"/>
                  </a:lnTo>
                  <a:lnTo>
                    <a:pt x="1114" y="2329"/>
                  </a:lnTo>
                  <a:lnTo>
                    <a:pt x="1125" y="2346"/>
                  </a:lnTo>
                  <a:lnTo>
                    <a:pt x="1136" y="2363"/>
                  </a:lnTo>
                  <a:lnTo>
                    <a:pt x="1145" y="2381"/>
                  </a:lnTo>
                  <a:lnTo>
                    <a:pt x="1154" y="2399"/>
                  </a:lnTo>
                  <a:lnTo>
                    <a:pt x="1162" y="2416"/>
                  </a:lnTo>
                  <a:lnTo>
                    <a:pt x="1168" y="2434"/>
                  </a:lnTo>
                  <a:lnTo>
                    <a:pt x="1175" y="2453"/>
                  </a:lnTo>
                  <a:lnTo>
                    <a:pt x="1179" y="2472"/>
                  </a:lnTo>
                  <a:lnTo>
                    <a:pt x="1184" y="2491"/>
                  </a:lnTo>
                  <a:lnTo>
                    <a:pt x="1187" y="2510"/>
                  </a:lnTo>
                  <a:lnTo>
                    <a:pt x="1189" y="2530"/>
                  </a:lnTo>
                  <a:lnTo>
                    <a:pt x="1191" y="2549"/>
                  </a:lnTo>
                  <a:lnTo>
                    <a:pt x="1192" y="2569"/>
                  </a:lnTo>
                  <a:lnTo>
                    <a:pt x="1191" y="2588"/>
                  </a:lnTo>
                  <a:lnTo>
                    <a:pt x="1189" y="2607"/>
                  </a:lnTo>
                  <a:lnTo>
                    <a:pt x="1187" y="2627"/>
                  </a:lnTo>
                  <a:lnTo>
                    <a:pt x="1184" y="2646"/>
                  </a:lnTo>
                  <a:lnTo>
                    <a:pt x="1179" y="2665"/>
                  </a:lnTo>
                  <a:lnTo>
                    <a:pt x="1175" y="2684"/>
                  </a:lnTo>
                  <a:lnTo>
                    <a:pt x="1168" y="2702"/>
                  </a:lnTo>
                  <a:lnTo>
                    <a:pt x="1162" y="2721"/>
                  </a:lnTo>
                  <a:lnTo>
                    <a:pt x="1154" y="2739"/>
                  </a:lnTo>
                  <a:lnTo>
                    <a:pt x="1145" y="2757"/>
                  </a:lnTo>
                  <a:lnTo>
                    <a:pt x="1136" y="2773"/>
                  </a:lnTo>
                  <a:lnTo>
                    <a:pt x="1125" y="2791"/>
                  </a:lnTo>
                  <a:lnTo>
                    <a:pt x="1114" y="2808"/>
                  </a:lnTo>
                  <a:lnTo>
                    <a:pt x="1100" y="2824"/>
                  </a:lnTo>
                  <a:lnTo>
                    <a:pt x="1087" y="2839"/>
                  </a:lnTo>
                  <a:lnTo>
                    <a:pt x="1073" y="2855"/>
                  </a:lnTo>
                  <a:lnTo>
                    <a:pt x="1343" y="3125"/>
                  </a:lnTo>
                  <a:lnTo>
                    <a:pt x="2570" y="1898"/>
                  </a:lnTo>
                  <a:lnTo>
                    <a:pt x="3545" y="2872"/>
                  </a:lnTo>
                  <a:lnTo>
                    <a:pt x="3727" y="3054"/>
                  </a:lnTo>
                  <a:lnTo>
                    <a:pt x="3742" y="3069"/>
                  </a:lnTo>
                  <a:lnTo>
                    <a:pt x="3755" y="3086"/>
                  </a:lnTo>
                  <a:lnTo>
                    <a:pt x="3768" y="3101"/>
                  </a:lnTo>
                  <a:lnTo>
                    <a:pt x="3780" y="3118"/>
                  </a:lnTo>
                  <a:lnTo>
                    <a:pt x="3790" y="3135"/>
                  </a:lnTo>
                  <a:lnTo>
                    <a:pt x="3800" y="3153"/>
                  </a:lnTo>
                  <a:lnTo>
                    <a:pt x="3809" y="3169"/>
                  </a:lnTo>
                  <a:lnTo>
                    <a:pt x="3816" y="3188"/>
                  </a:lnTo>
                  <a:lnTo>
                    <a:pt x="3823" y="3206"/>
                  </a:lnTo>
                  <a:lnTo>
                    <a:pt x="3830" y="3225"/>
                  </a:lnTo>
                  <a:lnTo>
                    <a:pt x="3834" y="3244"/>
                  </a:lnTo>
                  <a:lnTo>
                    <a:pt x="3839" y="3263"/>
                  </a:lnTo>
                  <a:lnTo>
                    <a:pt x="3842" y="3282"/>
                  </a:lnTo>
                  <a:lnTo>
                    <a:pt x="3844" y="3301"/>
                  </a:lnTo>
                  <a:lnTo>
                    <a:pt x="3845" y="3321"/>
                  </a:lnTo>
                  <a:lnTo>
                    <a:pt x="3845" y="3340"/>
                  </a:lnTo>
                  <a:lnTo>
                    <a:pt x="3845" y="3359"/>
                  </a:lnTo>
                  <a:lnTo>
                    <a:pt x="3844" y="3379"/>
                  </a:lnTo>
                  <a:lnTo>
                    <a:pt x="3842" y="3398"/>
                  </a:lnTo>
                  <a:lnTo>
                    <a:pt x="3839" y="3417"/>
                  </a:lnTo>
                  <a:lnTo>
                    <a:pt x="3834" y="3436"/>
                  </a:lnTo>
                  <a:lnTo>
                    <a:pt x="3830" y="3455"/>
                  </a:lnTo>
                  <a:lnTo>
                    <a:pt x="3823" y="3474"/>
                  </a:lnTo>
                  <a:lnTo>
                    <a:pt x="3816" y="3492"/>
                  </a:lnTo>
                  <a:lnTo>
                    <a:pt x="3809" y="3511"/>
                  </a:lnTo>
                  <a:lnTo>
                    <a:pt x="3800" y="3528"/>
                  </a:lnTo>
                  <a:lnTo>
                    <a:pt x="3790" y="3545"/>
                  </a:lnTo>
                  <a:lnTo>
                    <a:pt x="3780" y="3562"/>
                  </a:lnTo>
                  <a:lnTo>
                    <a:pt x="3768" y="3579"/>
                  </a:lnTo>
                  <a:lnTo>
                    <a:pt x="3755" y="3595"/>
                  </a:lnTo>
                  <a:lnTo>
                    <a:pt x="3742" y="3611"/>
                  </a:lnTo>
                  <a:lnTo>
                    <a:pt x="3727" y="3626"/>
                  </a:lnTo>
                  <a:close/>
                  <a:moveTo>
                    <a:pt x="2480" y="2235"/>
                  </a:moveTo>
                  <a:lnTo>
                    <a:pt x="1460" y="3254"/>
                  </a:lnTo>
                  <a:lnTo>
                    <a:pt x="1730" y="3524"/>
                  </a:lnTo>
                  <a:lnTo>
                    <a:pt x="2750" y="2505"/>
                  </a:lnTo>
                  <a:lnTo>
                    <a:pt x="2480" y="2235"/>
                  </a:lnTo>
                  <a:close/>
                  <a:moveTo>
                    <a:pt x="2887" y="2643"/>
                  </a:moveTo>
                  <a:lnTo>
                    <a:pt x="1868" y="3662"/>
                  </a:lnTo>
                  <a:lnTo>
                    <a:pt x="2139" y="3932"/>
                  </a:lnTo>
                  <a:lnTo>
                    <a:pt x="3157" y="2913"/>
                  </a:lnTo>
                  <a:lnTo>
                    <a:pt x="2887" y="2643"/>
                  </a:lnTo>
                  <a:close/>
                  <a:moveTo>
                    <a:pt x="2276" y="4069"/>
                  </a:moveTo>
                  <a:lnTo>
                    <a:pt x="2546" y="4340"/>
                  </a:lnTo>
                  <a:lnTo>
                    <a:pt x="3565" y="3321"/>
                  </a:lnTo>
                  <a:lnTo>
                    <a:pt x="3295" y="3050"/>
                  </a:lnTo>
                  <a:lnTo>
                    <a:pt x="2276" y="40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lIns="110754" tIns="55377" rIns="110754" bIns="55377"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4867569" y="2939273"/>
            <a:ext cx="6018846" cy="541020"/>
            <a:chOff x="4597712" y="3010518"/>
            <a:chExt cx="5699829" cy="511214"/>
          </a:xfrm>
        </p:grpSpPr>
        <p:sp>
          <p:nvSpPr>
            <p:cNvPr id="140" name="Freeform 5"/>
            <p:cNvSpPr>
              <a:spLocks/>
            </p:cNvSpPr>
            <p:nvPr/>
          </p:nvSpPr>
          <p:spPr bwMode="auto">
            <a:xfrm>
              <a:off x="4597712" y="3010518"/>
              <a:ext cx="5699829" cy="511214"/>
            </a:xfrm>
            <a:custGeom>
              <a:avLst/>
              <a:gdLst>
                <a:gd name="T0" fmla="*/ 12255 w 12769"/>
                <a:gd name="T1" fmla="*/ 31 h 1159"/>
                <a:gd name="T2" fmla="*/ 12727 w 12769"/>
                <a:gd name="T3" fmla="*/ 503 h 1159"/>
                <a:gd name="T4" fmla="*/ 12727 w 12769"/>
                <a:gd name="T5" fmla="*/ 656 h 1159"/>
                <a:gd name="T6" fmla="*/ 12255 w 12769"/>
                <a:gd name="T7" fmla="*/ 1128 h 1159"/>
                <a:gd name="T8" fmla="*/ 12180 w 12769"/>
                <a:gd name="T9" fmla="*/ 1159 h 1159"/>
                <a:gd name="T10" fmla="*/ 591 w 12769"/>
                <a:gd name="T11" fmla="*/ 1159 h 1159"/>
                <a:gd name="T12" fmla="*/ 514 w 12769"/>
                <a:gd name="T13" fmla="*/ 1128 h 1159"/>
                <a:gd name="T14" fmla="*/ 42 w 12769"/>
                <a:gd name="T15" fmla="*/ 656 h 1159"/>
                <a:gd name="T16" fmla="*/ 42 w 12769"/>
                <a:gd name="T17" fmla="*/ 503 h 1159"/>
                <a:gd name="T18" fmla="*/ 514 w 12769"/>
                <a:gd name="T19" fmla="*/ 31 h 1159"/>
                <a:gd name="T20" fmla="*/ 591 w 12769"/>
                <a:gd name="T21" fmla="*/ 0 h 1159"/>
                <a:gd name="T22" fmla="*/ 12178 w 12769"/>
                <a:gd name="T23" fmla="*/ 0 h 1159"/>
                <a:gd name="T24" fmla="*/ 12255 w 12769"/>
                <a:gd name="T25" fmla="*/ 31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69" h="1159">
                  <a:moveTo>
                    <a:pt x="12255" y="31"/>
                  </a:moveTo>
                  <a:lnTo>
                    <a:pt x="12727" y="503"/>
                  </a:lnTo>
                  <a:cubicBezTo>
                    <a:pt x="12769" y="545"/>
                    <a:pt x="12769" y="614"/>
                    <a:pt x="12727" y="656"/>
                  </a:cubicBezTo>
                  <a:lnTo>
                    <a:pt x="12255" y="1128"/>
                  </a:lnTo>
                  <a:cubicBezTo>
                    <a:pt x="12235" y="1148"/>
                    <a:pt x="12208" y="1159"/>
                    <a:pt x="12180" y="1159"/>
                  </a:cubicBezTo>
                  <a:lnTo>
                    <a:pt x="591" y="1159"/>
                  </a:lnTo>
                  <a:cubicBezTo>
                    <a:pt x="563" y="1159"/>
                    <a:pt x="535" y="1149"/>
                    <a:pt x="514" y="1128"/>
                  </a:cubicBezTo>
                  <a:lnTo>
                    <a:pt x="42" y="656"/>
                  </a:lnTo>
                  <a:cubicBezTo>
                    <a:pt x="0" y="614"/>
                    <a:pt x="0" y="545"/>
                    <a:pt x="42" y="503"/>
                  </a:cubicBezTo>
                  <a:lnTo>
                    <a:pt x="514" y="31"/>
                  </a:lnTo>
                  <a:cubicBezTo>
                    <a:pt x="535" y="10"/>
                    <a:pt x="563" y="0"/>
                    <a:pt x="591" y="0"/>
                  </a:cubicBezTo>
                  <a:lnTo>
                    <a:pt x="12178" y="0"/>
                  </a:lnTo>
                  <a:cubicBezTo>
                    <a:pt x="12207" y="0"/>
                    <a:pt x="12235" y="11"/>
                    <a:pt x="12255" y="3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110754" tIns="55377" rIns="110754" bIns="5537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1" name="TextBox 12"/>
            <p:cNvSpPr txBox="1"/>
            <p:nvPr/>
          </p:nvSpPr>
          <p:spPr>
            <a:xfrm>
              <a:off x="5533485" y="3091633"/>
              <a:ext cx="3481718" cy="3635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2500" b="1" dirty="0">
                  <a:solidFill>
                    <a:schemeClr val="bg1">
                      <a:lumMod val="95000"/>
                    </a:schemeClr>
                  </a:solidFill>
                </a:rPr>
                <a:t>声音信息的表示</a:t>
              </a:r>
            </a:p>
          </p:txBody>
        </p:sp>
        <p:sp>
          <p:nvSpPr>
            <p:cNvPr id="142" name="Freeform 6"/>
            <p:cNvSpPr>
              <a:spLocks/>
            </p:cNvSpPr>
            <p:nvPr/>
          </p:nvSpPr>
          <p:spPr bwMode="auto">
            <a:xfrm>
              <a:off x="4645597" y="3055519"/>
              <a:ext cx="456082" cy="421211"/>
            </a:xfrm>
            <a:custGeom>
              <a:avLst/>
              <a:gdLst>
                <a:gd name="T0" fmla="*/ 563 w 956"/>
                <a:gd name="T1" fmla="*/ 46 h 956"/>
                <a:gd name="T2" fmla="*/ 910 w 956"/>
                <a:gd name="T3" fmla="*/ 393 h 956"/>
                <a:gd name="T4" fmla="*/ 910 w 956"/>
                <a:gd name="T5" fmla="*/ 563 h 956"/>
                <a:gd name="T6" fmla="*/ 563 w 956"/>
                <a:gd name="T7" fmla="*/ 909 h 956"/>
                <a:gd name="T8" fmla="*/ 393 w 956"/>
                <a:gd name="T9" fmla="*/ 909 h 956"/>
                <a:gd name="T10" fmla="*/ 47 w 956"/>
                <a:gd name="T11" fmla="*/ 563 h 956"/>
                <a:gd name="T12" fmla="*/ 47 w 956"/>
                <a:gd name="T13" fmla="*/ 393 h 956"/>
                <a:gd name="T14" fmla="*/ 393 w 956"/>
                <a:gd name="T15" fmla="*/ 46 h 956"/>
                <a:gd name="T16" fmla="*/ 563 w 956"/>
                <a:gd name="T17" fmla="*/ 4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6" h="956">
                  <a:moveTo>
                    <a:pt x="563" y="46"/>
                  </a:moveTo>
                  <a:lnTo>
                    <a:pt x="910" y="393"/>
                  </a:lnTo>
                  <a:cubicBezTo>
                    <a:pt x="956" y="439"/>
                    <a:pt x="956" y="516"/>
                    <a:pt x="910" y="563"/>
                  </a:cubicBezTo>
                  <a:lnTo>
                    <a:pt x="563" y="909"/>
                  </a:lnTo>
                  <a:cubicBezTo>
                    <a:pt x="517" y="956"/>
                    <a:pt x="440" y="956"/>
                    <a:pt x="393" y="909"/>
                  </a:cubicBezTo>
                  <a:lnTo>
                    <a:pt x="47" y="563"/>
                  </a:lnTo>
                  <a:cubicBezTo>
                    <a:pt x="0" y="516"/>
                    <a:pt x="0" y="439"/>
                    <a:pt x="47" y="393"/>
                  </a:cubicBezTo>
                  <a:lnTo>
                    <a:pt x="393" y="46"/>
                  </a:lnTo>
                  <a:cubicBezTo>
                    <a:pt x="440" y="0"/>
                    <a:pt x="517" y="0"/>
                    <a:pt x="563" y="4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10754" tIns="55377" rIns="110754" bIns="5537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3" name="TextBox 15"/>
            <p:cNvSpPr txBox="1"/>
            <p:nvPr/>
          </p:nvSpPr>
          <p:spPr>
            <a:xfrm>
              <a:off x="4793852" y="3148870"/>
              <a:ext cx="150287" cy="2908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4" name="KSO_Shape"/>
            <p:cNvSpPr>
              <a:spLocks/>
            </p:cNvSpPr>
            <p:nvPr/>
          </p:nvSpPr>
          <p:spPr bwMode="auto">
            <a:xfrm>
              <a:off x="9647644" y="3138144"/>
              <a:ext cx="222339" cy="255960"/>
            </a:xfrm>
            <a:custGeom>
              <a:avLst/>
              <a:gdLst>
                <a:gd name="T0" fmla="*/ 1139504 w 1546226"/>
                <a:gd name="T1" fmla="*/ 1893571 h 1979613"/>
                <a:gd name="T2" fmla="*/ 1117260 w 1546226"/>
                <a:gd name="T3" fmla="*/ 1969136 h 1979613"/>
                <a:gd name="T4" fmla="*/ 423882 w 1546226"/>
                <a:gd name="T5" fmla="*/ 1965643 h 1979613"/>
                <a:gd name="T6" fmla="*/ 408946 w 1546226"/>
                <a:gd name="T7" fmla="*/ 1888173 h 1979613"/>
                <a:gd name="T8" fmla="*/ 965201 w 1546226"/>
                <a:gd name="T9" fmla="*/ 1608456 h 1979613"/>
                <a:gd name="T10" fmla="*/ 1020446 w 1546226"/>
                <a:gd name="T11" fmla="*/ 1663701 h 1979613"/>
                <a:gd name="T12" fmla="*/ 977266 w 1546226"/>
                <a:gd name="T13" fmla="*/ 1729106 h 1979613"/>
                <a:gd name="T14" fmla="*/ 536258 w 1546226"/>
                <a:gd name="T15" fmla="*/ 1704658 h 1979613"/>
                <a:gd name="T16" fmla="*/ 543878 w 1546226"/>
                <a:gd name="T17" fmla="*/ 1626236 h 1979613"/>
                <a:gd name="T18" fmla="*/ 859473 w 1546226"/>
                <a:gd name="T19" fmla="*/ 1366838 h 1979613"/>
                <a:gd name="T20" fmla="*/ 895986 w 1546226"/>
                <a:gd name="T21" fmla="*/ 1436370 h 1979613"/>
                <a:gd name="T22" fmla="*/ 835026 w 1546226"/>
                <a:gd name="T23" fmla="*/ 1485900 h 1979613"/>
                <a:gd name="T24" fmla="*/ 652463 w 1546226"/>
                <a:gd name="T25" fmla="*/ 1442403 h 1979613"/>
                <a:gd name="T26" fmla="*/ 681991 w 1546226"/>
                <a:gd name="T27" fmla="*/ 1369695 h 1979613"/>
                <a:gd name="T28" fmla="*/ 1304222 w 1546226"/>
                <a:gd name="T29" fmla="*/ 1188236 h 1979613"/>
                <a:gd name="T30" fmla="*/ 1445365 w 1546226"/>
                <a:gd name="T31" fmla="*/ 1409543 h 1979613"/>
                <a:gd name="T32" fmla="*/ 1521804 w 1546226"/>
                <a:gd name="T33" fmla="*/ 1643532 h 1979613"/>
                <a:gd name="T34" fmla="*/ 1542420 w 1546226"/>
                <a:gd name="T35" fmla="*/ 1979613 h 1979613"/>
                <a:gd name="T36" fmla="*/ 1276311 w 1546226"/>
                <a:gd name="T37" fmla="*/ 1712016 h 1979613"/>
                <a:gd name="T38" fmla="*/ 1209387 w 1546226"/>
                <a:gd name="T39" fmla="*/ 1506880 h 1979613"/>
                <a:gd name="T40" fmla="*/ 1061267 w 1546226"/>
                <a:gd name="T41" fmla="*/ 1303011 h 1979613"/>
                <a:gd name="T42" fmla="*/ 1032087 w 1546226"/>
                <a:gd name="T43" fmla="*/ 1155896 h 1979613"/>
                <a:gd name="T44" fmla="*/ 847726 w 1546226"/>
                <a:gd name="T45" fmla="*/ 496570 h 1979613"/>
                <a:gd name="T46" fmla="*/ 896938 w 1546226"/>
                <a:gd name="T47" fmla="*/ 557212 h 1979613"/>
                <a:gd name="T48" fmla="*/ 847726 w 1546226"/>
                <a:gd name="T49" fmla="*/ 617855 h 1979613"/>
                <a:gd name="T50" fmla="*/ 656908 w 1546226"/>
                <a:gd name="T51" fmla="*/ 586740 h 1979613"/>
                <a:gd name="T52" fmla="*/ 672148 w 1546226"/>
                <a:gd name="T53" fmla="*/ 509270 h 1979613"/>
                <a:gd name="T54" fmla="*/ 988378 w 1546226"/>
                <a:gd name="T55" fmla="*/ 255587 h 1979613"/>
                <a:gd name="T56" fmla="*/ 1017588 w 1546226"/>
                <a:gd name="T57" fmla="*/ 328295 h 1979613"/>
                <a:gd name="T58" fmla="*/ 587375 w 1546226"/>
                <a:gd name="T59" fmla="*/ 371475 h 1979613"/>
                <a:gd name="T60" fmla="*/ 527050 w 1546226"/>
                <a:gd name="T61" fmla="*/ 322262 h 1979613"/>
                <a:gd name="T62" fmla="*/ 563563 w 1546226"/>
                <a:gd name="T63" fmla="*/ 252730 h 1979613"/>
                <a:gd name="T64" fmla="*/ 1543686 w 1546226"/>
                <a:gd name="T65" fmla="*/ 172057 h 1979613"/>
                <a:gd name="T66" fmla="*/ 1479895 w 1546226"/>
                <a:gd name="T67" fmla="*/ 486332 h 1979613"/>
                <a:gd name="T68" fmla="*/ 1310737 w 1546226"/>
                <a:gd name="T69" fmla="*/ 784417 h 1979613"/>
                <a:gd name="T70" fmla="*/ 1144435 w 1546226"/>
                <a:gd name="T71" fmla="*/ 941872 h 1979613"/>
                <a:gd name="T72" fmla="*/ 913707 w 1546226"/>
                <a:gd name="T73" fmla="*/ 1072978 h 1979613"/>
                <a:gd name="T74" fmla="*/ 591894 w 1546226"/>
                <a:gd name="T75" fmla="*/ 1216782 h 1979613"/>
                <a:gd name="T76" fmla="*/ 376083 w 1546226"/>
                <a:gd name="T77" fmla="*/ 1436140 h 1979613"/>
                <a:gd name="T78" fmla="*/ 278650 w 1546226"/>
                <a:gd name="T79" fmla="*/ 1673275 h 1979613"/>
                <a:gd name="T80" fmla="*/ 256752 w 1546226"/>
                <a:gd name="T81" fmla="*/ 1943107 h 1979613"/>
                <a:gd name="T82" fmla="*/ 11425 w 1546226"/>
                <a:gd name="T83" fmla="*/ 1721210 h 1979613"/>
                <a:gd name="T84" fmla="*/ 94893 w 1546226"/>
                <a:gd name="T85" fmla="*/ 1422807 h 1979613"/>
                <a:gd name="T86" fmla="*/ 266908 w 1546226"/>
                <a:gd name="T87" fmla="*/ 1159959 h 1979613"/>
                <a:gd name="T88" fmla="*/ 445904 w 1546226"/>
                <a:gd name="T89" fmla="*/ 1007266 h 1979613"/>
                <a:gd name="T90" fmla="*/ 691866 w 1546226"/>
                <a:gd name="T91" fmla="*/ 883143 h 1979613"/>
                <a:gd name="T92" fmla="*/ 1012409 w 1546226"/>
                <a:gd name="T93" fmla="*/ 720292 h 1979613"/>
                <a:gd name="T94" fmla="*/ 1199340 w 1546226"/>
                <a:gd name="T95" fmla="*/ 492998 h 1979613"/>
                <a:gd name="T96" fmla="*/ 1277730 w 1546226"/>
                <a:gd name="T97" fmla="*/ 259356 h 1979613"/>
                <a:gd name="T98" fmla="*/ 463603 w 1546226"/>
                <a:gd name="T99" fmla="*/ 0 h 1979613"/>
                <a:gd name="T100" fmla="*/ 1141411 w 1546226"/>
                <a:gd name="T101" fmla="*/ 43609 h 1979613"/>
                <a:gd name="T102" fmla="*/ 1112176 w 1546226"/>
                <a:gd name="T103" fmla="*/ 116504 h 1979613"/>
                <a:gd name="T104" fmla="*/ 419433 w 1546226"/>
                <a:gd name="T105" fmla="*/ 105681 h 1979613"/>
                <a:gd name="T106" fmla="*/ 412124 w 1546226"/>
                <a:gd name="T107" fmla="*/ 27693 h 1979613"/>
                <a:gd name="T108" fmla="*/ 256779 w 1546226"/>
                <a:gd name="T109" fmla="*/ 31137 h 1979613"/>
                <a:gd name="T110" fmla="*/ 279287 w 1546226"/>
                <a:gd name="T111" fmla="*/ 311049 h 1979613"/>
                <a:gd name="T112" fmla="*/ 361076 w 1546226"/>
                <a:gd name="T113" fmla="*/ 519156 h 1979613"/>
                <a:gd name="T114" fmla="*/ 530043 w 1546226"/>
                <a:gd name="T115" fmla="*/ 718050 h 1979613"/>
                <a:gd name="T116" fmla="*/ 466323 w 1546226"/>
                <a:gd name="T117" fmla="*/ 850539 h 1979613"/>
                <a:gd name="T118" fmla="*/ 255828 w 1546226"/>
                <a:gd name="T119" fmla="*/ 808600 h 1979613"/>
                <a:gd name="T120" fmla="*/ 108418 w 1546226"/>
                <a:gd name="T121" fmla="*/ 587149 h 1979613"/>
                <a:gd name="T122" fmla="*/ 28214 w 1546226"/>
                <a:gd name="T123" fmla="*/ 353306 h 1979613"/>
                <a:gd name="T124" fmla="*/ 2853 w 1546226"/>
                <a:gd name="T125" fmla="*/ 15886 h 1979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6226" h="1979613">
                  <a:moveTo>
                    <a:pt x="463603" y="1855788"/>
                  </a:moveTo>
                  <a:lnTo>
                    <a:pt x="1082623" y="1855788"/>
                  </a:lnTo>
                  <a:lnTo>
                    <a:pt x="1088978" y="1856106"/>
                  </a:lnTo>
                  <a:lnTo>
                    <a:pt x="1095016" y="1857058"/>
                  </a:lnTo>
                  <a:lnTo>
                    <a:pt x="1101054" y="1858646"/>
                  </a:lnTo>
                  <a:lnTo>
                    <a:pt x="1106773" y="1860551"/>
                  </a:lnTo>
                  <a:lnTo>
                    <a:pt x="1112176" y="1863091"/>
                  </a:lnTo>
                  <a:lnTo>
                    <a:pt x="1117260" y="1866266"/>
                  </a:lnTo>
                  <a:lnTo>
                    <a:pt x="1122026" y="1869758"/>
                  </a:lnTo>
                  <a:lnTo>
                    <a:pt x="1126157" y="1873886"/>
                  </a:lnTo>
                  <a:lnTo>
                    <a:pt x="1130606" y="1878013"/>
                  </a:lnTo>
                  <a:lnTo>
                    <a:pt x="1134102" y="1883093"/>
                  </a:lnTo>
                  <a:lnTo>
                    <a:pt x="1137279" y="1888173"/>
                  </a:lnTo>
                  <a:lnTo>
                    <a:pt x="1139504" y="1893571"/>
                  </a:lnTo>
                  <a:lnTo>
                    <a:pt x="1141411" y="1899286"/>
                  </a:lnTo>
                  <a:lnTo>
                    <a:pt x="1142999" y="1905318"/>
                  </a:lnTo>
                  <a:lnTo>
                    <a:pt x="1144270" y="1911351"/>
                  </a:lnTo>
                  <a:lnTo>
                    <a:pt x="1144588" y="1917701"/>
                  </a:lnTo>
                  <a:lnTo>
                    <a:pt x="1144270" y="1924051"/>
                  </a:lnTo>
                  <a:lnTo>
                    <a:pt x="1142999" y="1930401"/>
                  </a:lnTo>
                  <a:lnTo>
                    <a:pt x="1141411" y="1936116"/>
                  </a:lnTo>
                  <a:lnTo>
                    <a:pt x="1139504" y="1941513"/>
                  </a:lnTo>
                  <a:lnTo>
                    <a:pt x="1137279" y="1947228"/>
                  </a:lnTo>
                  <a:lnTo>
                    <a:pt x="1134102" y="1952308"/>
                  </a:lnTo>
                  <a:lnTo>
                    <a:pt x="1130606" y="1956753"/>
                  </a:lnTo>
                  <a:lnTo>
                    <a:pt x="1126157" y="1961198"/>
                  </a:lnTo>
                  <a:lnTo>
                    <a:pt x="1122026" y="1965643"/>
                  </a:lnTo>
                  <a:lnTo>
                    <a:pt x="1117260" y="1969136"/>
                  </a:lnTo>
                  <a:lnTo>
                    <a:pt x="1112176" y="1972311"/>
                  </a:lnTo>
                  <a:lnTo>
                    <a:pt x="1106773" y="1974533"/>
                  </a:lnTo>
                  <a:lnTo>
                    <a:pt x="1101054" y="1976756"/>
                  </a:lnTo>
                  <a:lnTo>
                    <a:pt x="1095016" y="1978026"/>
                  </a:lnTo>
                  <a:lnTo>
                    <a:pt x="1088978" y="1979296"/>
                  </a:lnTo>
                  <a:lnTo>
                    <a:pt x="1082623" y="1979613"/>
                  </a:lnTo>
                  <a:lnTo>
                    <a:pt x="463603" y="1979613"/>
                  </a:lnTo>
                  <a:lnTo>
                    <a:pt x="457248" y="1979296"/>
                  </a:lnTo>
                  <a:lnTo>
                    <a:pt x="450892" y="1978026"/>
                  </a:lnTo>
                  <a:lnTo>
                    <a:pt x="445172" y="1976756"/>
                  </a:lnTo>
                  <a:lnTo>
                    <a:pt x="439135" y="1974533"/>
                  </a:lnTo>
                  <a:lnTo>
                    <a:pt x="433733" y="1972311"/>
                  </a:lnTo>
                  <a:lnTo>
                    <a:pt x="428648" y="1969136"/>
                  </a:lnTo>
                  <a:lnTo>
                    <a:pt x="423882" y="1965643"/>
                  </a:lnTo>
                  <a:lnTo>
                    <a:pt x="419433" y="1961198"/>
                  </a:lnTo>
                  <a:lnTo>
                    <a:pt x="415620" y="1956753"/>
                  </a:lnTo>
                  <a:lnTo>
                    <a:pt x="412124" y="1952308"/>
                  </a:lnTo>
                  <a:lnTo>
                    <a:pt x="408946" y="1947228"/>
                  </a:lnTo>
                  <a:lnTo>
                    <a:pt x="406087" y="1941513"/>
                  </a:lnTo>
                  <a:lnTo>
                    <a:pt x="404180" y="1936116"/>
                  </a:lnTo>
                  <a:lnTo>
                    <a:pt x="402591" y="1930401"/>
                  </a:lnTo>
                  <a:lnTo>
                    <a:pt x="401956" y="1924051"/>
                  </a:lnTo>
                  <a:lnTo>
                    <a:pt x="401638" y="1917701"/>
                  </a:lnTo>
                  <a:lnTo>
                    <a:pt x="401956" y="1911351"/>
                  </a:lnTo>
                  <a:lnTo>
                    <a:pt x="402591" y="1905318"/>
                  </a:lnTo>
                  <a:lnTo>
                    <a:pt x="404180" y="1899286"/>
                  </a:lnTo>
                  <a:lnTo>
                    <a:pt x="406087" y="1893571"/>
                  </a:lnTo>
                  <a:lnTo>
                    <a:pt x="408946" y="1888173"/>
                  </a:lnTo>
                  <a:lnTo>
                    <a:pt x="412124" y="1883093"/>
                  </a:lnTo>
                  <a:lnTo>
                    <a:pt x="415620" y="1878013"/>
                  </a:lnTo>
                  <a:lnTo>
                    <a:pt x="419433" y="1873886"/>
                  </a:lnTo>
                  <a:lnTo>
                    <a:pt x="423882" y="1869758"/>
                  </a:lnTo>
                  <a:lnTo>
                    <a:pt x="428648" y="1866266"/>
                  </a:lnTo>
                  <a:lnTo>
                    <a:pt x="433733" y="1863091"/>
                  </a:lnTo>
                  <a:lnTo>
                    <a:pt x="439135" y="1860551"/>
                  </a:lnTo>
                  <a:lnTo>
                    <a:pt x="445172" y="1858646"/>
                  </a:lnTo>
                  <a:lnTo>
                    <a:pt x="450892" y="1857058"/>
                  </a:lnTo>
                  <a:lnTo>
                    <a:pt x="457248" y="1856106"/>
                  </a:lnTo>
                  <a:lnTo>
                    <a:pt x="463603" y="1855788"/>
                  </a:lnTo>
                  <a:close/>
                  <a:moveTo>
                    <a:pt x="587375" y="1608138"/>
                  </a:moveTo>
                  <a:lnTo>
                    <a:pt x="958851" y="1608138"/>
                  </a:lnTo>
                  <a:lnTo>
                    <a:pt x="965201" y="1608456"/>
                  </a:lnTo>
                  <a:lnTo>
                    <a:pt x="971551" y="1609408"/>
                  </a:lnTo>
                  <a:lnTo>
                    <a:pt x="977266" y="1610996"/>
                  </a:lnTo>
                  <a:lnTo>
                    <a:pt x="982981" y="1612901"/>
                  </a:lnTo>
                  <a:lnTo>
                    <a:pt x="988378" y="1615758"/>
                  </a:lnTo>
                  <a:lnTo>
                    <a:pt x="993458" y="1618616"/>
                  </a:lnTo>
                  <a:lnTo>
                    <a:pt x="998221" y="1622426"/>
                  </a:lnTo>
                  <a:lnTo>
                    <a:pt x="1002348" y="1626236"/>
                  </a:lnTo>
                  <a:lnTo>
                    <a:pt x="1006793" y="1630998"/>
                  </a:lnTo>
                  <a:lnTo>
                    <a:pt x="1010286" y="1635761"/>
                  </a:lnTo>
                  <a:lnTo>
                    <a:pt x="1013461" y="1640841"/>
                  </a:lnTo>
                  <a:lnTo>
                    <a:pt x="1015683" y="1646238"/>
                  </a:lnTo>
                  <a:lnTo>
                    <a:pt x="1017588" y="1651636"/>
                  </a:lnTo>
                  <a:lnTo>
                    <a:pt x="1019176" y="1657668"/>
                  </a:lnTo>
                  <a:lnTo>
                    <a:pt x="1020446" y="1663701"/>
                  </a:lnTo>
                  <a:lnTo>
                    <a:pt x="1020763" y="1670051"/>
                  </a:lnTo>
                  <a:lnTo>
                    <a:pt x="1020446" y="1676401"/>
                  </a:lnTo>
                  <a:lnTo>
                    <a:pt x="1019176" y="1682751"/>
                  </a:lnTo>
                  <a:lnTo>
                    <a:pt x="1017588" y="1688466"/>
                  </a:lnTo>
                  <a:lnTo>
                    <a:pt x="1015683" y="1694498"/>
                  </a:lnTo>
                  <a:lnTo>
                    <a:pt x="1013461" y="1699578"/>
                  </a:lnTo>
                  <a:lnTo>
                    <a:pt x="1010286" y="1704658"/>
                  </a:lnTo>
                  <a:lnTo>
                    <a:pt x="1006793" y="1709738"/>
                  </a:lnTo>
                  <a:lnTo>
                    <a:pt x="1002348" y="1713866"/>
                  </a:lnTo>
                  <a:lnTo>
                    <a:pt x="998221" y="1717993"/>
                  </a:lnTo>
                  <a:lnTo>
                    <a:pt x="993458" y="1721486"/>
                  </a:lnTo>
                  <a:lnTo>
                    <a:pt x="988378" y="1724661"/>
                  </a:lnTo>
                  <a:lnTo>
                    <a:pt x="982981" y="1727201"/>
                  </a:lnTo>
                  <a:lnTo>
                    <a:pt x="977266" y="1729106"/>
                  </a:lnTo>
                  <a:lnTo>
                    <a:pt x="971551" y="1730693"/>
                  </a:lnTo>
                  <a:lnTo>
                    <a:pt x="965201" y="1731646"/>
                  </a:lnTo>
                  <a:lnTo>
                    <a:pt x="958851" y="1731963"/>
                  </a:lnTo>
                  <a:lnTo>
                    <a:pt x="587375" y="1731963"/>
                  </a:lnTo>
                  <a:lnTo>
                    <a:pt x="581343" y="1731646"/>
                  </a:lnTo>
                  <a:lnTo>
                    <a:pt x="575310" y="1730693"/>
                  </a:lnTo>
                  <a:lnTo>
                    <a:pt x="568960" y="1729106"/>
                  </a:lnTo>
                  <a:lnTo>
                    <a:pt x="563563" y="1727201"/>
                  </a:lnTo>
                  <a:lnTo>
                    <a:pt x="558165" y="1724661"/>
                  </a:lnTo>
                  <a:lnTo>
                    <a:pt x="553085" y="1721486"/>
                  </a:lnTo>
                  <a:lnTo>
                    <a:pt x="548323" y="1717993"/>
                  </a:lnTo>
                  <a:lnTo>
                    <a:pt x="543878" y="1713866"/>
                  </a:lnTo>
                  <a:lnTo>
                    <a:pt x="539750" y="1709738"/>
                  </a:lnTo>
                  <a:lnTo>
                    <a:pt x="536258" y="1704658"/>
                  </a:lnTo>
                  <a:lnTo>
                    <a:pt x="533083" y="1699578"/>
                  </a:lnTo>
                  <a:lnTo>
                    <a:pt x="530543" y="1694498"/>
                  </a:lnTo>
                  <a:lnTo>
                    <a:pt x="528320" y="1688466"/>
                  </a:lnTo>
                  <a:lnTo>
                    <a:pt x="527050" y="1682751"/>
                  </a:lnTo>
                  <a:lnTo>
                    <a:pt x="526098" y="1676401"/>
                  </a:lnTo>
                  <a:lnTo>
                    <a:pt x="525463" y="1670051"/>
                  </a:lnTo>
                  <a:lnTo>
                    <a:pt x="526098" y="1663701"/>
                  </a:lnTo>
                  <a:lnTo>
                    <a:pt x="527050" y="1657668"/>
                  </a:lnTo>
                  <a:lnTo>
                    <a:pt x="528320" y="1651636"/>
                  </a:lnTo>
                  <a:lnTo>
                    <a:pt x="530543" y="1646238"/>
                  </a:lnTo>
                  <a:lnTo>
                    <a:pt x="533083" y="1640841"/>
                  </a:lnTo>
                  <a:lnTo>
                    <a:pt x="536258" y="1635761"/>
                  </a:lnTo>
                  <a:lnTo>
                    <a:pt x="539750" y="1630998"/>
                  </a:lnTo>
                  <a:lnTo>
                    <a:pt x="543878" y="1626236"/>
                  </a:lnTo>
                  <a:lnTo>
                    <a:pt x="548323" y="1622426"/>
                  </a:lnTo>
                  <a:lnTo>
                    <a:pt x="553085" y="1618616"/>
                  </a:lnTo>
                  <a:lnTo>
                    <a:pt x="558165" y="1615758"/>
                  </a:lnTo>
                  <a:lnTo>
                    <a:pt x="563563" y="1612901"/>
                  </a:lnTo>
                  <a:lnTo>
                    <a:pt x="568960" y="1610996"/>
                  </a:lnTo>
                  <a:lnTo>
                    <a:pt x="575310" y="1609408"/>
                  </a:lnTo>
                  <a:lnTo>
                    <a:pt x="581343" y="1608456"/>
                  </a:lnTo>
                  <a:lnTo>
                    <a:pt x="587375" y="1608138"/>
                  </a:lnTo>
                  <a:close/>
                  <a:moveTo>
                    <a:pt x="711201" y="1362075"/>
                  </a:moveTo>
                  <a:lnTo>
                    <a:pt x="835026" y="1362075"/>
                  </a:lnTo>
                  <a:lnTo>
                    <a:pt x="841376" y="1362710"/>
                  </a:lnTo>
                  <a:lnTo>
                    <a:pt x="847726" y="1363345"/>
                  </a:lnTo>
                  <a:lnTo>
                    <a:pt x="853441" y="1364933"/>
                  </a:lnTo>
                  <a:lnTo>
                    <a:pt x="859473" y="1366838"/>
                  </a:lnTo>
                  <a:lnTo>
                    <a:pt x="864553" y="1369695"/>
                  </a:lnTo>
                  <a:lnTo>
                    <a:pt x="869633" y="1372870"/>
                  </a:lnTo>
                  <a:lnTo>
                    <a:pt x="874713" y="1376363"/>
                  </a:lnTo>
                  <a:lnTo>
                    <a:pt x="879158" y="1380173"/>
                  </a:lnTo>
                  <a:lnTo>
                    <a:pt x="882968" y="1384618"/>
                  </a:lnTo>
                  <a:lnTo>
                    <a:pt x="886461" y="1389380"/>
                  </a:lnTo>
                  <a:lnTo>
                    <a:pt x="889636" y="1394460"/>
                  </a:lnTo>
                  <a:lnTo>
                    <a:pt x="892493" y="1399858"/>
                  </a:lnTo>
                  <a:lnTo>
                    <a:pt x="894398" y="1405573"/>
                  </a:lnTo>
                  <a:lnTo>
                    <a:pt x="895986" y="1411605"/>
                  </a:lnTo>
                  <a:lnTo>
                    <a:pt x="896621" y="1417320"/>
                  </a:lnTo>
                  <a:lnTo>
                    <a:pt x="896938" y="1423670"/>
                  </a:lnTo>
                  <a:lnTo>
                    <a:pt x="896621" y="1430338"/>
                  </a:lnTo>
                  <a:lnTo>
                    <a:pt x="895986" y="1436370"/>
                  </a:lnTo>
                  <a:lnTo>
                    <a:pt x="894398" y="1442403"/>
                  </a:lnTo>
                  <a:lnTo>
                    <a:pt x="892493" y="1448118"/>
                  </a:lnTo>
                  <a:lnTo>
                    <a:pt x="889636" y="1453515"/>
                  </a:lnTo>
                  <a:lnTo>
                    <a:pt x="886461" y="1458595"/>
                  </a:lnTo>
                  <a:lnTo>
                    <a:pt x="882968" y="1463358"/>
                  </a:lnTo>
                  <a:lnTo>
                    <a:pt x="879158" y="1467485"/>
                  </a:lnTo>
                  <a:lnTo>
                    <a:pt x="874713" y="1471930"/>
                  </a:lnTo>
                  <a:lnTo>
                    <a:pt x="869633" y="1475423"/>
                  </a:lnTo>
                  <a:lnTo>
                    <a:pt x="864553" y="1478598"/>
                  </a:lnTo>
                  <a:lnTo>
                    <a:pt x="859473" y="1480820"/>
                  </a:lnTo>
                  <a:lnTo>
                    <a:pt x="853441" y="1483360"/>
                  </a:lnTo>
                  <a:lnTo>
                    <a:pt x="847726" y="1484313"/>
                  </a:lnTo>
                  <a:lnTo>
                    <a:pt x="841376" y="1485583"/>
                  </a:lnTo>
                  <a:lnTo>
                    <a:pt x="835026" y="1485900"/>
                  </a:lnTo>
                  <a:lnTo>
                    <a:pt x="711201" y="1485900"/>
                  </a:lnTo>
                  <a:lnTo>
                    <a:pt x="705168" y="1485583"/>
                  </a:lnTo>
                  <a:lnTo>
                    <a:pt x="698818" y="1484313"/>
                  </a:lnTo>
                  <a:lnTo>
                    <a:pt x="692786" y="1483360"/>
                  </a:lnTo>
                  <a:lnTo>
                    <a:pt x="687388" y="1480820"/>
                  </a:lnTo>
                  <a:lnTo>
                    <a:pt x="681991" y="1478598"/>
                  </a:lnTo>
                  <a:lnTo>
                    <a:pt x="676911" y="1475423"/>
                  </a:lnTo>
                  <a:lnTo>
                    <a:pt x="672148" y="1471930"/>
                  </a:lnTo>
                  <a:lnTo>
                    <a:pt x="667703" y="1467485"/>
                  </a:lnTo>
                  <a:lnTo>
                    <a:pt x="663576" y="1463358"/>
                  </a:lnTo>
                  <a:lnTo>
                    <a:pt x="660083" y="1458595"/>
                  </a:lnTo>
                  <a:lnTo>
                    <a:pt x="656908" y="1453515"/>
                  </a:lnTo>
                  <a:lnTo>
                    <a:pt x="654368" y="1448118"/>
                  </a:lnTo>
                  <a:lnTo>
                    <a:pt x="652463" y="1442403"/>
                  </a:lnTo>
                  <a:lnTo>
                    <a:pt x="650876" y="1436370"/>
                  </a:lnTo>
                  <a:lnTo>
                    <a:pt x="649923" y="1430338"/>
                  </a:lnTo>
                  <a:lnTo>
                    <a:pt x="649288" y="1423670"/>
                  </a:lnTo>
                  <a:lnTo>
                    <a:pt x="649923" y="1417320"/>
                  </a:lnTo>
                  <a:lnTo>
                    <a:pt x="650876" y="1411605"/>
                  </a:lnTo>
                  <a:lnTo>
                    <a:pt x="652463" y="1405573"/>
                  </a:lnTo>
                  <a:lnTo>
                    <a:pt x="654368" y="1399858"/>
                  </a:lnTo>
                  <a:lnTo>
                    <a:pt x="656908" y="1394460"/>
                  </a:lnTo>
                  <a:lnTo>
                    <a:pt x="660083" y="1389380"/>
                  </a:lnTo>
                  <a:lnTo>
                    <a:pt x="663576" y="1384618"/>
                  </a:lnTo>
                  <a:lnTo>
                    <a:pt x="667703" y="1380173"/>
                  </a:lnTo>
                  <a:lnTo>
                    <a:pt x="672148" y="1376363"/>
                  </a:lnTo>
                  <a:lnTo>
                    <a:pt x="676911" y="1372870"/>
                  </a:lnTo>
                  <a:lnTo>
                    <a:pt x="681991" y="1369695"/>
                  </a:lnTo>
                  <a:lnTo>
                    <a:pt x="687388" y="1366838"/>
                  </a:lnTo>
                  <a:lnTo>
                    <a:pt x="692786" y="1364933"/>
                  </a:lnTo>
                  <a:lnTo>
                    <a:pt x="698818" y="1363345"/>
                  </a:lnTo>
                  <a:lnTo>
                    <a:pt x="705168" y="1362710"/>
                  </a:lnTo>
                  <a:lnTo>
                    <a:pt x="711201" y="1362075"/>
                  </a:lnTo>
                  <a:close/>
                  <a:moveTo>
                    <a:pt x="1181793" y="1068388"/>
                  </a:moveTo>
                  <a:lnTo>
                    <a:pt x="1199238" y="1082973"/>
                  </a:lnTo>
                  <a:lnTo>
                    <a:pt x="1215731" y="1097240"/>
                  </a:lnTo>
                  <a:lnTo>
                    <a:pt x="1231590" y="1112142"/>
                  </a:lnTo>
                  <a:lnTo>
                    <a:pt x="1247448" y="1127044"/>
                  </a:lnTo>
                  <a:lnTo>
                    <a:pt x="1262038" y="1142262"/>
                  </a:lnTo>
                  <a:lnTo>
                    <a:pt x="1276628" y="1157164"/>
                  </a:lnTo>
                  <a:lnTo>
                    <a:pt x="1290267" y="1172700"/>
                  </a:lnTo>
                  <a:lnTo>
                    <a:pt x="1304222" y="1188236"/>
                  </a:lnTo>
                  <a:lnTo>
                    <a:pt x="1316909" y="1203772"/>
                  </a:lnTo>
                  <a:lnTo>
                    <a:pt x="1329596" y="1219308"/>
                  </a:lnTo>
                  <a:lnTo>
                    <a:pt x="1341332" y="1235160"/>
                  </a:lnTo>
                  <a:lnTo>
                    <a:pt x="1353067" y="1250696"/>
                  </a:lnTo>
                  <a:lnTo>
                    <a:pt x="1363851" y="1266866"/>
                  </a:lnTo>
                  <a:lnTo>
                    <a:pt x="1374952" y="1282402"/>
                  </a:lnTo>
                  <a:lnTo>
                    <a:pt x="1385102" y="1298572"/>
                  </a:lnTo>
                  <a:lnTo>
                    <a:pt x="1394934" y="1314425"/>
                  </a:lnTo>
                  <a:lnTo>
                    <a:pt x="1404132" y="1330278"/>
                  </a:lnTo>
                  <a:lnTo>
                    <a:pt x="1413330" y="1346131"/>
                  </a:lnTo>
                  <a:lnTo>
                    <a:pt x="1421894" y="1362301"/>
                  </a:lnTo>
                  <a:lnTo>
                    <a:pt x="1430141" y="1377837"/>
                  </a:lnTo>
                  <a:lnTo>
                    <a:pt x="1438070" y="1394007"/>
                  </a:lnTo>
                  <a:lnTo>
                    <a:pt x="1445365" y="1409543"/>
                  </a:lnTo>
                  <a:lnTo>
                    <a:pt x="1452343" y="1425079"/>
                  </a:lnTo>
                  <a:lnTo>
                    <a:pt x="1459003" y="1440931"/>
                  </a:lnTo>
                  <a:lnTo>
                    <a:pt x="1465664" y="1456467"/>
                  </a:lnTo>
                  <a:lnTo>
                    <a:pt x="1471690" y="1471686"/>
                  </a:lnTo>
                  <a:lnTo>
                    <a:pt x="1477399" y="1486905"/>
                  </a:lnTo>
                  <a:lnTo>
                    <a:pt x="1483109" y="1502124"/>
                  </a:lnTo>
                  <a:lnTo>
                    <a:pt x="1488183" y="1517025"/>
                  </a:lnTo>
                  <a:lnTo>
                    <a:pt x="1492624" y="1531927"/>
                  </a:lnTo>
                  <a:lnTo>
                    <a:pt x="1501822" y="1561413"/>
                  </a:lnTo>
                  <a:lnTo>
                    <a:pt x="1506579" y="1577901"/>
                  </a:lnTo>
                  <a:lnTo>
                    <a:pt x="1510703" y="1594705"/>
                  </a:lnTo>
                  <a:lnTo>
                    <a:pt x="1514509" y="1611192"/>
                  </a:lnTo>
                  <a:lnTo>
                    <a:pt x="1518315" y="1627045"/>
                  </a:lnTo>
                  <a:lnTo>
                    <a:pt x="1521804" y="1643532"/>
                  </a:lnTo>
                  <a:lnTo>
                    <a:pt x="1524976" y="1659067"/>
                  </a:lnTo>
                  <a:lnTo>
                    <a:pt x="1530685" y="1690773"/>
                  </a:lnTo>
                  <a:lnTo>
                    <a:pt x="1535125" y="1721528"/>
                  </a:lnTo>
                  <a:lnTo>
                    <a:pt x="1538931" y="1751014"/>
                  </a:lnTo>
                  <a:lnTo>
                    <a:pt x="1541786" y="1780184"/>
                  </a:lnTo>
                  <a:lnTo>
                    <a:pt x="1543689" y="1807451"/>
                  </a:lnTo>
                  <a:lnTo>
                    <a:pt x="1545275" y="1834084"/>
                  </a:lnTo>
                  <a:lnTo>
                    <a:pt x="1545909" y="1859448"/>
                  </a:lnTo>
                  <a:lnTo>
                    <a:pt x="1546226" y="1883228"/>
                  </a:lnTo>
                  <a:lnTo>
                    <a:pt x="1546226" y="1905739"/>
                  </a:lnTo>
                  <a:lnTo>
                    <a:pt x="1545592" y="1926665"/>
                  </a:lnTo>
                  <a:lnTo>
                    <a:pt x="1544640" y="1946005"/>
                  </a:lnTo>
                  <a:lnTo>
                    <a:pt x="1543689" y="1963443"/>
                  </a:lnTo>
                  <a:lnTo>
                    <a:pt x="1542420" y="1979613"/>
                  </a:lnTo>
                  <a:lnTo>
                    <a:pt x="1286461" y="1979613"/>
                  </a:lnTo>
                  <a:lnTo>
                    <a:pt x="1288681" y="1961224"/>
                  </a:lnTo>
                  <a:lnTo>
                    <a:pt x="1289632" y="1948859"/>
                  </a:lnTo>
                  <a:lnTo>
                    <a:pt x="1290901" y="1934591"/>
                  </a:lnTo>
                  <a:lnTo>
                    <a:pt x="1291535" y="1919055"/>
                  </a:lnTo>
                  <a:lnTo>
                    <a:pt x="1291853" y="1900983"/>
                  </a:lnTo>
                  <a:lnTo>
                    <a:pt x="1292487" y="1881642"/>
                  </a:lnTo>
                  <a:lnTo>
                    <a:pt x="1291853" y="1861033"/>
                  </a:lnTo>
                  <a:lnTo>
                    <a:pt x="1291218" y="1839156"/>
                  </a:lnTo>
                  <a:lnTo>
                    <a:pt x="1289950" y="1815694"/>
                  </a:lnTo>
                  <a:lnTo>
                    <a:pt x="1287729" y="1791281"/>
                  </a:lnTo>
                  <a:lnTo>
                    <a:pt x="1284875" y="1765916"/>
                  </a:lnTo>
                  <a:lnTo>
                    <a:pt x="1281069" y="1739283"/>
                  </a:lnTo>
                  <a:lnTo>
                    <a:pt x="1276311" y="1712016"/>
                  </a:lnTo>
                  <a:lnTo>
                    <a:pt x="1273456" y="1698383"/>
                  </a:lnTo>
                  <a:lnTo>
                    <a:pt x="1270919" y="1684115"/>
                  </a:lnTo>
                  <a:lnTo>
                    <a:pt x="1267430" y="1669847"/>
                  </a:lnTo>
                  <a:lnTo>
                    <a:pt x="1263624" y="1655263"/>
                  </a:lnTo>
                  <a:lnTo>
                    <a:pt x="1259818" y="1640678"/>
                  </a:lnTo>
                  <a:lnTo>
                    <a:pt x="1256012" y="1626410"/>
                  </a:lnTo>
                  <a:lnTo>
                    <a:pt x="1251254" y="1611509"/>
                  </a:lnTo>
                  <a:lnTo>
                    <a:pt x="1246497" y="1596607"/>
                  </a:lnTo>
                  <a:lnTo>
                    <a:pt x="1241105" y="1581705"/>
                  </a:lnTo>
                  <a:lnTo>
                    <a:pt x="1235713" y="1566803"/>
                  </a:lnTo>
                  <a:lnTo>
                    <a:pt x="1229686" y="1551902"/>
                  </a:lnTo>
                  <a:lnTo>
                    <a:pt x="1223343" y="1536683"/>
                  </a:lnTo>
                  <a:lnTo>
                    <a:pt x="1216365" y="1521781"/>
                  </a:lnTo>
                  <a:lnTo>
                    <a:pt x="1209387" y="1506880"/>
                  </a:lnTo>
                  <a:lnTo>
                    <a:pt x="1201775" y="1491661"/>
                  </a:lnTo>
                  <a:lnTo>
                    <a:pt x="1194163" y="1476759"/>
                  </a:lnTo>
                  <a:lnTo>
                    <a:pt x="1185599" y="1461540"/>
                  </a:lnTo>
                  <a:lnTo>
                    <a:pt x="1176718" y="1446638"/>
                  </a:lnTo>
                  <a:lnTo>
                    <a:pt x="1167520" y="1431737"/>
                  </a:lnTo>
                  <a:lnTo>
                    <a:pt x="1157688" y="1416835"/>
                  </a:lnTo>
                  <a:lnTo>
                    <a:pt x="1147538" y="1402567"/>
                  </a:lnTo>
                  <a:lnTo>
                    <a:pt x="1136437" y="1387666"/>
                  </a:lnTo>
                  <a:lnTo>
                    <a:pt x="1125653" y="1373081"/>
                  </a:lnTo>
                  <a:lnTo>
                    <a:pt x="1113918" y="1359130"/>
                  </a:lnTo>
                  <a:lnTo>
                    <a:pt x="1101231" y="1344545"/>
                  </a:lnTo>
                  <a:lnTo>
                    <a:pt x="1088861" y="1330595"/>
                  </a:lnTo>
                  <a:lnTo>
                    <a:pt x="1075540" y="1316961"/>
                  </a:lnTo>
                  <a:lnTo>
                    <a:pt x="1061267" y="1303011"/>
                  </a:lnTo>
                  <a:lnTo>
                    <a:pt x="1046994" y="1289377"/>
                  </a:lnTo>
                  <a:lnTo>
                    <a:pt x="1032087" y="1276061"/>
                  </a:lnTo>
                  <a:lnTo>
                    <a:pt x="1016228" y="1263062"/>
                  </a:lnTo>
                  <a:lnTo>
                    <a:pt x="1000052" y="1250379"/>
                  </a:lnTo>
                  <a:lnTo>
                    <a:pt x="983242" y="1237697"/>
                  </a:lnTo>
                  <a:lnTo>
                    <a:pt x="965798" y="1225332"/>
                  </a:lnTo>
                  <a:lnTo>
                    <a:pt x="947402" y="1213283"/>
                  </a:lnTo>
                  <a:lnTo>
                    <a:pt x="928688" y="1201552"/>
                  </a:lnTo>
                  <a:lnTo>
                    <a:pt x="946767" y="1194260"/>
                  </a:lnTo>
                  <a:lnTo>
                    <a:pt x="964212" y="1186968"/>
                  </a:lnTo>
                  <a:lnTo>
                    <a:pt x="981973" y="1179358"/>
                  </a:lnTo>
                  <a:lnTo>
                    <a:pt x="998784" y="1171749"/>
                  </a:lnTo>
                  <a:lnTo>
                    <a:pt x="1015594" y="1163822"/>
                  </a:lnTo>
                  <a:lnTo>
                    <a:pt x="1032087" y="1155896"/>
                  </a:lnTo>
                  <a:lnTo>
                    <a:pt x="1048580" y="1147652"/>
                  </a:lnTo>
                  <a:lnTo>
                    <a:pt x="1064122" y="1139726"/>
                  </a:lnTo>
                  <a:lnTo>
                    <a:pt x="1079663" y="1130848"/>
                  </a:lnTo>
                  <a:lnTo>
                    <a:pt x="1095522" y="1122288"/>
                  </a:lnTo>
                  <a:lnTo>
                    <a:pt x="1110429" y="1113727"/>
                  </a:lnTo>
                  <a:lnTo>
                    <a:pt x="1125336" y="1105167"/>
                  </a:lnTo>
                  <a:lnTo>
                    <a:pt x="1139609" y="1096289"/>
                  </a:lnTo>
                  <a:lnTo>
                    <a:pt x="1154199" y="1087094"/>
                  </a:lnTo>
                  <a:lnTo>
                    <a:pt x="1168155" y="1077900"/>
                  </a:lnTo>
                  <a:lnTo>
                    <a:pt x="1181793" y="1068388"/>
                  </a:lnTo>
                  <a:close/>
                  <a:moveTo>
                    <a:pt x="711201" y="495300"/>
                  </a:moveTo>
                  <a:lnTo>
                    <a:pt x="835026" y="495300"/>
                  </a:lnTo>
                  <a:lnTo>
                    <a:pt x="841376" y="495617"/>
                  </a:lnTo>
                  <a:lnTo>
                    <a:pt x="847726" y="496570"/>
                  </a:lnTo>
                  <a:lnTo>
                    <a:pt x="853441" y="498157"/>
                  </a:lnTo>
                  <a:lnTo>
                    <a:pt x="859473" y="500062"/>
                  </a:lnTo>
                  <a:lnTo>
                    <a:pt x="864553" y="502602"/>
                  </a:lnTo>
                  <a:lnTo>
                    <a:pt x="869633" y="505777"/>
                  </a:lnTo>
                  <a:lnTo>
                    <a:pt x="874713" y="509270"/>
                  </a:lnTo>
                  <a:lnTo>
                    <a:pt x="879158" y="513397"/>
                  </a:lnTo>
                  <a:lnTo>
                    <a:pt x="882968" y="518160"/>
                  </a:lnTo>
                  <a:lnTo>
                    <a:pt x="886461" y="522605"/>
                  </a:lnTo>
                  <a:lnTo>
                    <a:pt x="889636" y="527685"/>
                  </a:lnTo>
                  <a:lnTo>
                    <a:pt x="892493" y="533400"/>
                  </a:lnTo>
                  <a:lnTo>
                    <a:pt x="894398" y="538797"/>
                  </a:lnTo>
                  <a:lnTo>
                    <a:pt x="895986" y="544512"/>
                  </a:lnTo>
                  <a:lnTo>
                    <a:pt x="896621" y="550862"/>
                  </a:lnTo>
                  <a:lnTo>
                    <a:pt x="896938" y="557212"/>
                  </a:lnTo>
                  <a:lnTo>
                    <a:pt x="896621" y="563562"/>
                  </a:lnTo>
                  <a:lnTo>
                    <a:pt x="895986" y="569595"/>
                  </a:lnTo>
                  <a:lnTo>
                    <a:pt x="894398" y="575627"/>
                  </a:lnTo>
                  <a:lnTo>
                    <a:pt x="892493" y="581342"/>
                  </a:lnTo>
                  <a:lnTo>
                    <a:pt x="889636" y="586740"/>
                  </a:lnTo>
                  <a:lnTo>
                    <a:pt x="886461" y="591820"/>
                  </a:lnTo>
                  <a:lnTo>
                    <a:pt x="882968" y="596265"/>
                  </a:lnTo>
                  <a:lnTo>
                    <a:pt x="879158" y="601027"/>
                  </a:lnTo>
                  <a:lnTo>
                    <a:pt x="874713" y="605155"/>
                  </a:lnTo>
                  <a:lnTo>
                    <a:pt x="869633" y="608647"/>
                  </a:lnTo>
                  <a:lnTo>
                    <a:pt x="864553" y="611822"/>
                  </a:lnTo>
                  <a:lnTo>
                    <a:pt x="859473" y="614045"/>
                  </a:lnTo>
                  <a:lnTo>
                    <a:pt x="853441" y="616267"/>
                  </a:lnTo>
                  <a:lnTo>
                    <a:pt x="847726" y="617855"/>
                  </a:lnTo>
                  <a:lnTo>
                    <a:pt x="841376" y="618807"/>
                  </a:lnTo>
                  <a:lnTo>
                    <a:pt x="835026" y="619125"/>
                  </a:lnTo>
                  <a:lnTo>
                    <a:pt x="711201" y="619125"/>
                  </a:lnTo>
                  <a:lnTo>
                    <a:pt x="705168" y="618807"/>
                  </a:lnTo>
                  <a:lnTo>
                    <a:pt x="698818" y="617855"/>
                  </a:lnTo>
                  <a:lnTo>
                    <a:pt x="692786" y="616267"/>
                  </a:lnTo>
                  <a:lnTo>
                    <a:pt x="687388" y="614045"/>
                  </a:lnTo>
                  <a:lnTo>
                    <a:pt x="681991" y="611822"/>
                  </a:lnTo>
                  <a:lnTo>
                    <a:pt x="676911" y="608647"/>
                  </a:lnTo>
                  <a:lnTo>
                    <a:pt x="672148" y="605155"/>
                  </a:lnTo>
                  <a:lnTo>
                    <a:pt x="667703" y="601027"/>
                  </a:lnTo>
                  <a:lnTo>
                    <a:pt x="663576" y="596265"/>
                  </a:lnTo>
                  <a:lnTo>
                    <a:pt x="660083" y="591820"/>
                  </a:lnTo>
                  <a:lnTo>
                    <a:pt x="656908" y="586740"/>
                  </a:lnTo>
                  <a:lnTo>
                    <a:pt x="654368" y="581342"/>
                  </a:lnTo>
                  <a:lnTo>
                    <a:pt x="652463" y="575627"/>
                  </a:lnTo>
                  <a:lnTo>
                    <a:pt x="650876" y="569595"/>
                  </a:lnTo>
                  <a:lnTo>
                    <a:pt x="649923" y="563562"/>
                  </a:lnTo>
                  <a:lnTo>
                    <a:pt x="649288" y="557212"/>
                  </a:lnTo>
                  <a:lnTo>
                    <a:pt x="649923" y="550862"/>
                  </a:lnTo>
                  <a:lnTo>
                    <a:pt x="650876" y="544512"/>
                  </a:lnTo>
                  <a:lnTo>
                    <a:pt x="652463" y="538797"/>
                  </a:lnTo>
                  <a:lnTo>
                    <a:pt x="654368" y="533400"/>
                  </a:lnTo>
                  <a:lnTo>
                    <a:pt x="656908" y="527685"/>
                  </a:lnTo>
                  <a:lnTo>
                    <a:pt x="660083" y="522605"/>
                  </a:lnTo>
                  <a:lnTo>
                    <a:pt x="663576" y="518160"/>
                  </a:lnTo>
                  <a:lnTo>
                    <a:pt x="667703" y="513397"/>
                  </a:lnTo>
                  <a:lnTo>
                    <a:pt x="672148" y="509270"/>
                  </a:lnTo>
                  <a:lnTo>
                    <a:pt x="676911" y="505777"/>
                  </a:lnTo>
                  <a:lnTo>
                    <a:pt x="681991" y="502602"/>
                  </a:lnTo>
                  <a:lnTo>
                    <a:pt x="687388" y="500062"/>
                  </a:lnTo>
                  <a:lnTo>
                    <a:pt x="692786" y="498157"/>
                  </a:lnTo>
                  <a:lnTo>
                    <a:pt x="698818" y="496570"/>
                  </a:lnTo>
                  <a:lnTo>
                    <a:pt x="705168" y="495617"/>
                  </a:lnTo>
                  <a:lnTo>
                    <a:pt x="711201" y="495300"/>
                  </a:lnTo>
                  <a:close/>
                  <a:moveTo>
                    <a:pt x="587375" y="247650"/>
                  </a:moveTo>
                  <a:lnTo>
                    <a:pt x="958851" y="247650"/>
                  </a:lnTo>
                  <a:lnTo>
                    <a:pt x="965201" y="247967"/>
                  </a:lnTo>
                  <a:lnTo>
                    <a:pt x="971551" y="249237"/>
                  </a:lnTo>
                  <a:lnTo>
                    <a:pt x="977266" y="250507"/>
                  </a:lnTo>
                  <a:lnTo>
                    <a:pt x="982981" y="252730"/>
                  </a:lnTo>
                  <a:lnTo>
                    <a:pt x="988378" y="255587"/>
                  </a:lnTo>
                  <a:lnTo>
                    <a:pt x="993458" y="258127"/>
                  </a:lnTo>
                  <a:lnTo>
                    <a:pt x="998221" y="262255"/>
                  </a:lnTo>
                  <a:lnTo>
                    <a:pt x="1002348" y="266065"/>
                  </a:lnTo>
                  <a:lnTo>
                    <a:pt x="1006793" y="270510"/>
                  </a:lnTo>
                  <a:lnTo>
                    <a:pt x="1010286" y="274955"/>
                  </a:lnTo>
                  <a:lnTo>
                    <a:pt x="1013461" y="280352"/>
                  </a:lnTo>
                  <a:lnTo>
                    <a:pt x="1015683" y="285750"/>
                  </a:lnTo>
                  <a:lnTo>
                    <a:pt x="1017588" y="291465"/>
                  </a:lnTo>
                  <a:lnTo>
                    <a:pt x="1019176" y="297497"/>
                  </a:lnTo>
                  <a:lnTo>
                    <a:pt x="1020446" y="303212"/>
                  </a:lnTo>
                  <a:lnTo>
                    <a:pt x="1020763" y="309880"/>
                  </a:lnTo>
                  <a:lnTo>
                    <a:pt x="1020446" y="316230"/>
                  </a:lnTo>
                  <a:lnTo>
                    <a:pt x="1019176" y="322262"/>
                  </a:lnTo>
                  <a:lnTo>
                    <a:pt x="1017588" y="328295"/>
                  </a:lnTo>
                  <a:lnTo>
                    <a:pt x="1015683" y="334010"/>
                  </a:lnTo>
                  <a:lnTo>
                    <a:pt x="1013461" y="339407"/>
                  </a:lnTo>
                  <a:lnTo>
                    <a:pt x="1010286" y="344487"/>
                  </a:lnTo>
                  <a:lnTo>
                    <a:pt x="1006793" y="349250"/>
                  </a:lnTo>
                  <a:lnTo>
                    <a:pt x="1002348" y="353377"/>
                  </a:lnTo>
                  <a:lnTo>
                    <a:pt x="998221" y="357505"/>
                  </a:lnTo>
                  <a:lnTo>
                    <a:pt x="993458" y="360997"/>
                  </a:lnTo>
                  <a:lnTo>
                    <a:pt x="988378" y="364172"/>
                  </a:lnTo>
                  <a:lnTo>
                    <a:pt x="982981" y="366712"/>
                  </a:lnTo>
                  <a:lnTo>
                    <a:pt x="977266" y="368617"/>
                  </a:lnTo>
                  <a:lnTo>
                    <a:pt x="971551" y="370205"/>
                  </a:lnTo>
                  <a:lnTo>
                    <a:pt x="965201" y="371475"/>
                  </a:lnTo>
                  <a:lnTo>
                    <a:pt x="958851" y="371475"/>
                  </a:lnTo>
                  <a:lnTo>
                    <a:pt x="587375" y="371475"/>
                  </a:lnTo>
                  <a:lnTo>
                    <a:pt x="581343" y="371475"/>
                  </a:lnTo>
                  <a:lnTo>
                    <a:pt x="575310" y="370205"/>
                  </a:lnTo>
                  <a:lnTo>
                    <a:pt x="568960" y="368617"/>
                  </a:lnTo>
                  <a:lnTo>
                    <a:pt x="563563" y="366712"/>
                  </a:lnTo>
                  <a:lnTo>
                    <a:pt x="558165" y="364172"/>
                  </a:lnTo>
                  <a:lnTo>
                    <a:pt x="553085" y="360997"/>
                  </a:lnTo>
                  <a:lnTo>
                    <a:pt x="548323" y="357505"/>
                  </a:lnTo>
                  <a:lnTo>
                    <a:pt x="543878" y="353377"/>
                  </a:lnTo>
                  <a:lnTo>
                    <a:pt x="539750" y="349250"/>
                  </a:lnTo>
                  <a:lnTo>
                    <a:pt x="536258" y="344487"/>
                  </a:lnTo>
                  <a:lnTo>
                    <a:pt x="533083" y="339407"/>
                  </a:lnTo>
                  <a:lnTo>
                    <a:pt x="530543" y="334010"/>
                  </a:lnTo>
                  <a:lnTo>
                    <a:pt x="528320" y="328295"/>
                  </a:lnTo>
                  <a:lnTo>
                    <a:pt x="527050" y="322262"/>
                  </a:lnTo>
                  <a:lnTo>
                    <a:pt x="526098" y="316230"/>
                  </a:lnTo>
                  <a:lnTo>
                    <a:pt x="525463" y="309880"/>
                  </a:lnTo>
                  <a:lnTo>
                    <a:pt x="526098" y="303212"/>
                  </a:lnTo>
                  <a:lnTo>
                    <a:pt x="527050" y="297497"/>
                  </a:lnTo>
                  <a:lnTo>
                    <a:pt x="528320" y="291465"/>
                  </a:lnTo>
                  <a:lnTo>
                    <a:pt x="530543" y="285750"/>
                  </a:lnTo>
                  <a:lnTo>
                    <a:pt x="533083" y="280352"/>
                  </a:lnTo>
                  <a:lnTo>
                    <a:pt x="536258" y="274955"/>
                  </a:lnTo>
                  <a:lnTo>
                    <a:pt x="539750" y="270510"/>
                  </a:lnTo>
                  <a:lnTo>
                    <a:pt x="543878" y="266065"/>
                  </a:lnTo>
                  <a:lnTo>
                    <a:pt x="548323" y="262255"/>
                  </a:lnTo>
                  <a:lnTo>
                    <a:pt x="553085" y="258127"/>
                  </a:lnTo>
                  <a:lnTo>
                    <a:pt x="558165" y="255587"/>
                  </a:lnTo>
                  <a:lnTo>
                    <a:pt x="563563" y="252730"/>
                  </a:lnTo>
                  <a:lnTo>
                    <a:pt x="568960" y="250507"/>
                  </a:lnTo>
                  <a:lnTo>
                    <a:pt x="575310" y="249237"/>
                  </a:lnTo>
                  <a:lnTo>
                    <a:pt x="581343" y="247967"/>
                  </a:lnTo>
                  <a:lnTo>
                    <a:pt x="587375" y="247650"/>
                  </a:lnTo>
                  <a:close/>
                  <a:moveTo>
                    <a:pt x="1286299" y="0"/>
                  </a:moveTo>
                  <a:lnTo>
                    <a:pt x="1542417" y="0"/>
                  </a:lnTo>
                  <a:lnTo>
                    <a:pt x="1543686" y="15872"/>
                  </a:lnTo>
                  <a:lnTo>
                    <a:pt x="1544638" y="33332"/>
                  </a:lnTo>
                  <a:lnTo>
                    <a:pt x="1545590" y="53014"/>
                  </a:lnTo>
                  <a:lnTo>
                    <a:pt x="1546225" y="73648"/>
                  </a:lnTo>
                  <a:lnTo>
                    <a:pt x="1546225" y="96504"/>
                  </a:lnTo>
                  <a:lnTo>
                    <a:pt x="1545908" y="120313"/>
                  </a:lnTo>
                  <a:lnTo>
                    <a:pt x="1545273" y="145709"/>
                  </a:lnTo>
                  <a:lnTo>
                    <a:pt x="1543686" y="172057"/>
                  </a:lnTo>
                  <a:lnTo>
                    <a:pt x="1541782" y="199993"/>
                  </a:lnTo>
                  <a:lnTo>
                    <a:pt x="1538926" y="228881"/>
                  </a:lnTo>
                  <a:lnTo>
                    <a:pt x="1535117" y="258721"/>
                  </a:lnTo>
                  <a:lnTo>
                    <a:pt x="1530674" y="289196"/>
                  </a:lnTo>
                  <a:lnTo>
                    <a:pt x="1524961" y="320941"/>
                  </a:lnTo>
                  <a:lnTo>
                    <a:pt x="1521788" y="336496"/>
                  </a:lnTo>
                  <a:lnTo>
                    <a:pt x="1518297" y="353003"/>
                  </a:lnTo>
                  <a:lnTo>
                    <a:pt x="1514488" y="369193"/>
                  </a:lnTo>
                  <a:lnTo>
                    <a:pt x="1510680" y="385701"/>
                  </a:lnTo>
                  <a:lnTo>
                    <a:pt x="1506554" y="402525"/>
                  </a:lnTo>
                  <a:lnTo>
                    <a:pt x="1501793" y="419033"/>
                  </a:lnTo>
                  <a:lnTo>
                    <a:pt x="1495129" y="441254"/>
                  </a:lnTo>
                  <a:lnTo>
                    <a:pt x="1488147" y="463476"/>
                  </a:lnTo>
                  <a:lnTo>
                    <a:pt x="1479895" y="486332"/>
                  </a:lnTo>
                  <a:lnTo>
                    <a:pt x="1471009" y="509506"/>
                  </a:lnTo>
                  <a:lnTo>
                    <a:pt x="1461805" y="532997"/>
                  </a:lnTo>
                  <a:lnTo>
                    <a:pt x="1451966" y="556806"/>
                  </a:lnTo>
                  <a:lnTo>
                    <a:pt x="1440858" y="580297"/>
                  </a:lnTo>
                  <a:lnTo>
                    <a:pt x="1428798" y="604741"/>
                  </a:lnTo>
                  <a:lnTo>
                    <a:pt x="1416421" y="628549"/>
                  </a:lnTo>
                  <a:lnTo>
                    <a:pt x="1402774" y="652675"/>
                  </a:lnTo>
                  <a:lnTo>
                    <a:pt x="1388175" y="677119"/>
                  </a:lnTo>
                  <a:lnTo>
                    <a:pt x="1372941" y="700928"/>
                  </a:lnTo>
                  <a:lnTo>
                    <a:pt x="1356438" y="725371"/>
                  </a:lnTo>
                  <a:lnTo>
                    <a:pt x="1338665" y="749180"/>
                  </a:lnTo>
                  <a:lnTo>
                    <a:pt x="1329779" y="760925"/>
                  </a:lnTo>
                  <a:lnTo>
                    <a:pt x="1320258" y="772671"/>
                  </a:lnTo>
                  <a:lnTo>
                    <a:pt x="1310737" y="784417"/>
                  </a:lnTo>
                  <a:lnTo>
                    <a:pt x="1300898" y="796480"/>
                  </a:lnTo>
                  <a:lnTo>
                    <a:pt x="1290743" y="807908"/>
                  </a:lnTo>
                  <a:lnTo>
                    <a:pt x="1279952" y="819654"/>
                  </a:lnTo>
                  <a:lnTo>
                    <a:pt x="1269161" y="831399"/>
                  </a:lnTo>
                  <a:lnTo>
                    <a:pt x="1258054" y="842827"/>
                  </a:lnTo>
                  <a:lnTo>
                    <a:pt x="1246628" y="854256"/>
                  </a:lnTo>
                  <a:lnTo>
                    <a:pt x="1234886" y="865366"/>
                  </a:lnTo>
                  <a:lnTo>
                    <a:pt x="1222826" y="876794"/>
                  </a:lnTo>
                  <a:lnTo>
                    <a:pt x="1210765" y="887905"/>
                  </a:lnTo>
                  <a:lnTo>
                    <a:pt x="1198071" y="898698"/>
                  </a:lnTo>
                  <a:lnTo>
                    <a:pt x="1185376" y="909809"/>
                  </a:lnTo>
                  <a:lnTo>
                    <a:pt x="1172046" y="920285"/>
                  </a:lnTo>
                  <a:lnTo>
                    <a:pt x="1158082" y="931396"/>
                  </a:lnTo>
                  <a:lnTo>
                    <a:pt x="1144435" y="941872"/>
                  </a:lnTo>
                  <a:lnTo>
                    <a:pt x="1130154" y="952030"/>
                  </a:lnTo>
                  <a:lnTo>
                    <a:pt x="1115555" y="962188"/>
                  </a:lnTo>
                  <a:lnTo>
                    <a:pt x="1100638" y="972347"/>
                  </a:lnTo>
                  <a:lnTo>
                    <a:pt x="1085404" y="982505"/>
                  </a:lnTo>
                  <a:lnTo>
                    <a:pt x="1070171" y="992346"/>
                  </a:lnTo>
                  <a:lnTo>
                    <a:pt x="1053985" y="1001869"/>
                  </a:lnTo>
                  <a:lnTo>
                    <a:pt x="1037482" y="1011710"/>
                  </a:lnTo>
                  <a:lnTo>
                    <a:pt x="1021296" y="1020916"/>
                  </a:lnTo>
                  <a:lnTo>
                    <a:pt x="1004158" y="1030122"/>
                  </a:lnTo>
                  <a:lnTo>
                    <a:pt x="986703" y="1039011"/>
                  </a:lnTo>
                  <a:lnTo>
                    <a:pt x="968930" y="1047582"/>
                  </a:lnTo>
                  <a:lnTo>
                    <a:pt x="951157" y="1056153"/>
                  </a:lnTo>
                  <a:lnTo>
                    <a:pt x="932750" y="1065042"/>
                  </a:lnTo>
                  <a:lnTo>
                    <a:pt x="913707" y="1072978"/>
                  </a:lnTo>
                  <a:lnTo>
                    <a:pt x="894665" y="1080914"/>
                  </a:lnTo>
                  <a:lnTo>
                    <a:pt x="874671" y="1088850"/>
                  </a:lnTo>
                  <a:lnTo>
                    <a:pt x="854677" y="1096152"/>
                  </a:lnTo>
                  <a:lnTo>
                    <a:pt x="834365" y="1103771"/>
                  </a:lnTo>
                  <a:lnTo>
                    <a:pt x="813419" y="1110754"/>
                  </a:lnTo>
                  <a:lnTo>
                    <a:pt x="785490" y="1120595"/>
                  </a:lnTo>
                  <a:lnTo>
                    <a:pt x="757879" y="1131071"/>
                  </a:lnTo>
                  <a:lnTo>
                    <a:pt x="731855" y="1142182"/>
                  </a:lnTo>
                  <a:lnTo>
                    <a:pt x="706148" y="1153293"/>
                  </a:lnTo>
                  <a:lnTo>
                    <a:pt x="681710" y="1165038"/>
                  </a:lnTo>
                  <a:lnTo>
                    <a:pt x="658225" y="1177736"/>
                  </a:lnTo>
                  <a:lnTo>
                    <a:pt x="635056" y="1190117"/>
                  </a:lnTo>
                  <a:lnTo>
                    <a:pt x="613158" y="1203450"/>
                  </a:lnTo>
                  <a:lnTo>
                    <a:pt x="591894" y="1216782"/>
                  </a:lnTo>
                  <a:lnTo>
                    <a:pt x="571900" y="1231068"/>
                  </a:lnTo>
                  <a:lnTo>
                    <a:pt x="552223" y="1245035"/>
                  </a:lnTo>
                  <a:lnTo>
                    <a:pt x="533498" y="1259638"/>
                  </a:lnTo>
                  <a:lnTo>
                    <a:pt x="516043" y="1274558"/>
                  </a:lnTo>
                  <a:lnTo>
                    <a:pt x="498588" y="1289796"/>
                  </a:lnTo>
                  <a:lnTo>
                    <a:pt x="482084" y="1305033"/>
                  </a:lnTo>
                  <a:lnTo>
                    <a:pt x="466533" y="1321223"/>
                  </a:lnTo>
                  <a:lnTo>
                    <a:pt x="451617" y="1336778"/>
                  </a:lnTo>
                  <a:lnTo>
                    <a:pt x="437653" y="1352968"/>
                  </a:lnTo>
                  <a:lnTo>
                    <a:pt x="424006" y="1369158"/>
                  </a:lnTo>
                  <a:lnTo>
                    <a:pt x="410993" y="1385666"/>
                  </a:lnTo>
                  <a:lnTo>
                    <a:pt x="398933" y="1402491"/>
                  </a:lnTo>
                  <a:lnTo>
                    <a:pt x="387191" y="1419315"/>
                  </a:lnTo>
                  <a:lnTo>
                    <a:pt x="376083" y="1436140"/>
                  </a:lnTo>
                  <a:lnTo>
                    <a:pt x="365927" y="1452965"/>
                  </a:lnTo>
                  <a:lnTo>
                    <a:pt x="356089" y="1470425"/>
                  </a:lnTo>
                  <a:lnTo>
                    <a:pt x="346567" y="1487250"/>
                  </a:lnTo>
                  <a:lnTo>
                    <a:pt x="337998" y="1504392"/>
                  </a:lnTo>
                  <a:lnTo>
                    <a:pt x="329747" y="1521534"/>
                  </a:lnTo>
                  <a:lnTo>
                    <a:pt x="322447" y="1538994"/>
                  </a:lnTo>
                  <a:lnTo>
                    <a:pt x="315465" y="1555819"/>
                  </a:lnTo>
                  <a:lnTo>
                    <a:pt x="308800" y="1572961"/>
                  </a:lnTo>
                  <a:lnTo>
                    <a:pt x="302453" y="1589786"/>
                  </a:lnTo>
                  <a:lnTo>
                    <a:pt x="297058" y="1606928"/>
                  </a:lnTo>
                  <a:lnTo>
                    <a:pt x="291345" y="1623435"/>
                  </a:lnTo>
                  <a:lnTo>
                    <a:pt x="286902" y="1640260"/>
                  </a:lnTo>
                  <a:lnTo>
                    <a:pt x="282459" y="1656767"/>
                  </a:lnTo>
                  <a:lnTo>
                    <a:pt x="278650" y="1673275"/>
                  </a:lnTo>
                  <a:lnTo>
                    <a:pt x="274525" y="1689465"/>
                  </a:lnTo>
                  <a:lnTo>
                    <a:pt x="271351" y="1705337"/>
                  </a:lnTo>
                  <a:lnTo>
                    <a:pt x="268495" y="1721210"/>
                  </a:lnTo>
                  <a:lnTo>
                    <a:pt x="265956" y="1736765"/>
                  </a:lnTo>
                  <a:lnTo>
                    <a:pt x="263734" y="1752002"/>
                  </a:lnTo>
                  <a:lnTo>
                    <a:pt x="261830" y="1766922"/>
                  </a:lnTo>
                  <a:lnTo>
                    <a:pt x="260243" y="1781525"/>
                  </a:lnTo>
                  <a:lnTo>
                    <a:pt x="257387" y="1809460"/>
                  </a:lnTo>
                  <a:lnTo>
                    <a:pt x="255482" y="1836761"/>
                  </a:lnTo>
                  <a:lnTo>
                    <a:pt x="254530" y="1861840"/>
                  </a:lnTo>
                  <a:lnTo>
                    <a:pt x="254530" y="1885331"/>
                  </a:lnTo>
                  <a:lnTo>
                    <a:pt x="254530" y="1906600"/>
                  </a:lnTo>
                  <a:lnTo>
                    <a:pt x="255482" y="1925964"/>
                  </a:lnTo>
                  <a:lnTo>
                    <a:pt x="256752" y="1943107"/>
                  </a:lnTo>
                  <a:lnTo>
                    <a:pt x="257704" y="1958027"/>
                  </a:lnTo>
                  <a:lnTo>
                    <a:pt x="260243" y="1979613"/>
                  </a:lnTo>
                  <a:lnTo>
                    <a:pt x="4126" y="1979613"/>
                  </a:lnTo>
                  <a:lnTo>
                    <a:pt x="2856" y="1963423"/>
                  </a:lnTo>
                  <a:lnTo>
                    <a:pt x="1587" y="1945964"/>
                  </a:lnTo>
                  <a:lnTo>
                    <a:pt x="952" y="1926599"/>
                  </a:lnTo>
                  <a:lnTo>
                    <a:pt x="317" y="1905648"/>
                  </a:lnTo>
                  <a:lnTo>
                    <a:pt x="0" y="1883109"/>
                  </a:lnTo>
                  <a:lnTo>
                    <a:pt x="317" y="1859300"/>
                  </a:lnTo>
                  <a:lnTo>
                    <a:pt x="1269" y="1833904"/>
                  </a:lnTo>
                  <a:lnTo>
                    <a:pt x="2856" y="1807238"/>
                  </a:lnTo>
                  <a:lnTo>
                    <a:pt x="4760" y="1779938"/>
                  </a:lnTo>
                  <a:lnTo>
                    <a:pt x="7934" y="1750732"/>
                  </a:lnTo>
                  <a:lnTo>
                    <a:pt x="11425" y="1721210"/>
                  </a:lnTo>
                  <a:lnTo>
                    <a:pt x="16186" y="1690417"/>
                  </a:lnTo>
                  <a:lnTo>
                    <a:pt x="21581" y="1658672"/>
                  </a:lnTo>
                  <a:lnTo>
                    <a:pt x="24755" y="1643117"/>
                  </a:lnTo>
                  <a:lnTo>
                    <a:pt x="28246" y="1626610"/>
                  </a:lnTo>
                  <a:lnTo>
                    <a:pt x="31737" y="1610737"/>
                  </a:lnTo>
                  <a:lnTo>
                    <a:pt x="36180" y="1594230"/>
                  </a:lnTo>
                  <a:lnTo>
                    <a:pt x="40306" y="1577405"/>
                  </a:lnTo>
                  <a:lnTo>
                    <a:pt x="45066" y="1560898"/>
                  </a:lnTo>
                  <a:lnTo>
                    <a:pt x="51414" y="1538359"/>
                  </a:lnTo>
                  <a:lnTo>
                    <a:pt x="58713" y="1516137"/>
                  </a:lnTo>
                  <a:lnTo>
                    <a:pt x="66647" y="1493599"/>
                  </a:lnTo>
                  <a:lnTo>
                    <a:pt x="75216" y="1470425"/>
                  </a:lnTo>
                  <a:lnTo>
                    <a:pt x="84737" y="1446933"/>
                  </a:lnTo>
                  <a:lnTo>
                    <a:pt x="94893" y="1422807"/>
                  </a:lnTo>
                  <a:lnTo>
                    <a:pt x="105684" y="1398999"/>
                  </a:lnTo>
                  <a:lnTo>
                    <a:pt x="117427" y="1375190"/>
                  </a:lnTo>
                  <a:lnTo>
                    <a:pt x="130121" y="1351381"/>
                  </a:lnTo>
                  <a:lnTo>
                    <a:pt x="143768" y="1326937"/>
                  </a:lnTo>
                  <a:lnTo>
                    <a:pt x="158367" y="1302811"/>
                  </a:lnTo>
                  <a:lnTo>
                    <a:pt x="173601" y="1278685"/>
                  </a:lnTo>
                  <a:lnTo>
                    <a:pt x="190422" y="1254559"/>
                  </a:lnTo>
                  <a:lnTo>
                    <a:pt x="207560" y="1230750"/>
                  </a:lnTo>
                  <a:lnTo>
                    <a:pt x="217081" y="1219005"/>
                  </a:lnTo>
                  <a:lnTo>
                    <a:pt x="226602" y="1206624"/>
                  </a:lnTo>
                  <a:lnTo>
                    <a:pt x="235805" y="1194878"/>
                  </a:lnTo>
                  <a:lnTo>
                    <a:pt x="245961" y="1183133"/>
                  </a:lnTo>
                  <a:lnTo>
                    <a:pt x="256117" y="1171387"/>
                  </a:lnTo>
                  <a:lnTo>
                    <a:pt x="266908" y="1159959"/>
                  </a:lnTo>
                  <a:lnTo>
                    <a:pt x="277381" y="1148213"/>
                  </a:lnTo>
                  <a:lnTo>
                    <a:pt x="288806" y="1137103"/>
                  </a:lnTo>
                  <a:lnTo>
                    <a:pt x="300231" y="1125675"/>
                  </a:lnTo>
                  <a:lnTo>
                    <a:pt x="311974" y="1114246"/>
                  </a:lnTo>
                  <a:lnTo>
                    <a:pt x="323717" y="1102818"/>
                  </a:lnTo>
                  <a:lnTo>
                    <a:pt x="336094" y="1092025"/>
                  </a:lnTo>
                  <a:lnTo>
                    <a:pt x="348789" y="1080914"/>
                  </a:lnTo>
                  <a:lnTo>
                    <a:pt x="361484" y="1070121"/>
                  </a:lnTo>
                  <a:lnTo>
                    <a:pt x="374813" y="1059010"/>
                  </a:lnTo>
                  <a:lnTo>
                    <a:pt x="388143" y="1048534"/>
                  </a:lnTo>
                  <a:lnTo>
                    <a:pt x="402424" y="1037741"/>
                  </a:lnTo>
                  <a:lnTo>
                    <a:pt x="416389" y="1027583"/>
                  </a:lnTo>
                  <a:lnTo>
                    <a:pt x="430988" y="1017107"/>
                  </a:lnTo>
                  <a:lnTo>
                    <a:pt x="445904" y="1007266"/>
                  </a:lnTo>
                  <a:lnTo>
                    <a:pt x="461138" y="997108"/>
                  </a:lnTo>
                  <a:lnTo>
                    <a:pt x="476689" y="987267"/>
                  </a:lnTo>
                  <a:lnTo>
                    <a:pt x="492240" y="977426"/>
                  </a:lnTo>
                  <a:lnTo>
                    <a:pt x="508743" y="968220"/>
                  </a:lnTo>
                  <a:lnTo>
                    <a:pt x="525247" y="958696"/>
                  </a:lnTo>
                  <a:lnTo>
                    <a:pt x="542385" y="949808"/>
                  </a:lnTo>
                  <a:lnTo>
                    <a:pt x="559840" y="940602"/>
                  </a:lnTo>
                  <a:lnTo>
                    <a:pt x="577295" y="931713"/>
                  </a:lnTo>
                  <a:lnTo>
                    <a:pt x="595385" y="923142"/>
                  </a:lnTo>
                  <a:lnTo>
                    <a:pt x="614110" y="914888"/>
                  </a:lnTo>
                  <a:lnTo>
                    <a:pt x="633152" y="906635"/>
                  </a:lnTo>
                  <a:lnTo>
                    <a:pt x="652195" y="898698"/>
                  </a:lnTo>
                  <a:lnTo>
                    <a:pt x="671872" y="891080"/>
                  </a:lnTo>
                  <a:lnTo>
                    <a:pt x="691866" y="883143"/>
                  </a:lnTo>
                  <a:lnTo>
                    <a:pt x="712178" y="876160"/>
                  </a:lnTo>
                  <a:lnTo>
                    <a:pt x="732807" y="868541"/>
                  </a:lnTo>
                  <a:lnTo>
                    <a:pt x="761053" y="858700"/>
                  </a:lnTo>
                  <a:lnTo>
                    <a:pt x="788346" y="848541"/>
                  </a:lnTo>
                  <a:lnTo>
                    <a:pt x="814688" y="837748"/>
                  </a:lnTo>
                  <a:lnTo>
                    <a:pt x="840078" y="826320"/>
                  </a:lnTo>
                  <a:lnTo>
                    <a:pt x="864833" y="814574"/>
                  </a:lnTo>
                  <a:lnTo>
                    <a:pt x="888318" y="801876"/>
                  </a:lnTo>
                  <a:lnTo>
                    <a:pt x="911169" y="789496"/>
                  </a:lnTo>
                  <a:lnTo>
                    <a:pt x="933067" y="776163"/>
                  </a:lnTo>
                  <a:lnTo>
                    <a:pt x="954013" y="762830"/>
                  </a:lnTo>
                  <a:lnTo>
                    <a:pt x="974642" y="749180"/>
                  </a:lnTo>
                  <a:lnTo>
                    <a:pt x="994002" y="734577"/>
                  </a:lnTo>
                  <a:lnTo>
                    <a:pt x="1012409" y="720292"/>
                  </a:lnTo>
                  <a:lnTo>
                    <a:pt x="1030500" y="705372"/>
                  </a:lnTo>
                  <a:lnTo>
                    <a:pt x="1047320" y="690134"/>
                  </a:lnTo>
                  <a:lnTo>
                    <a:pt x="1063823" y="674579"/>
                  </a:lnTo>
                  <a:lnTo>
                    <a:pt x="1079374" y="659024"/>
                  </a:lnTo>
                  <a:lnTo>
                    <a:pt x="1094291" y="642834"/>
                  </a:lnTo>
                  <a:lnTo>
                    <a:pt x="1108890" y="626962"/>
                  </a:lnTo>
                  <a:lnTo>
                    <a:pt x="1122219" y="610772"/>
                  </a:lnTo>
                  <a:lnTo>
                    <a:pt x="1135231" y="594265"/>
                  </a:lnTo>
                  <a:lnTo>
                    <a:pt x="1147292" y="577440"/>
                  </a:lnTo>
                  <a:lnTo>
                    <a:pt x="1159034" y="560615"/>
                  </a:lnTo>
                  <a:lnTo>
                    <a:pt x="1169825" y="543790"/>
                  </a:lnTo>
                  <a:lnTo>
                    <a:pt x="1180298" y="526965"/>
                  </a:lnTo>
                  <a:lnTo>
                    <a:pt x="1189819" y="510141"/>
                  </a:lnTo>
                  <a:lnTo>
                    <a:pt x="1199340" y="492998"/>
                  </a:lnTo>
                  <a:lnTo>
                    <a:pt x="1207909" y="475856"/>
                  </a:lnTo>
                  <a:lnTo>
                    <a:pt x="1216161" y="458714"/>
                  </a:lnTo>
                  <a:lnTo>
                    <a:pt x="1223778" y="441572"/>
                  </a:lnTo>
                  <a:lnTo>
                    <a:pt x="1231077" y="424429"/>
                  </a:lnTo>
                  <a:lnTo>
                    <a:pt x="1237425" y="407605"/>
                  </a:lnTo>
                  <a:lnTo>
                    <a:pt x="1243455" y="390462"/>
                  </a:lnTo>
                  <a:lnTo>
                    <a:pt x="1249485" y="373320"/>
                  </a:lnTo>
                  <a:lnTo>
                    <a:pt x="1254562" y="356495"/>
                  </a:lnTo>
                  <a:lnTo>
                    <a:pt x="1259323" y="340305"/>
                  </a:lnTo>
                  <a:lnTo>
                    <a:pt x="1264084" y="323798"/>
                  </a:lnTo>
                  <a:lnTo>
                    <a:pt x="1267892" y="307291"/>
                  </a:lnTo>
                  <a:lnTo>
                    <a:pt x="1271383" y="291101"/>
                  </a:lnTo>
                  <a:lnTo>
                    <a:pt x="1274874" y="275228"/>
                  </a:lnTo>
                  <a:lnTo>
                    <a:pt x="1277730" y="259356"/>
                  </a:lnTo>
                  <a:lnTo>
                    <a:pt x="1280269" y="243801"/>
                  </a:lnTo>
                  <a:lnTo>
                    <a:pt x="1282808" y="228563"/>
                  </a:lnTo>
                  <a:lnTo>
                    <a:pt x="1284713" y="213643"/>
                  </a:lnTo>
                  <a:lnTo>
                    <a:pt x="1286299" y="199040"/>
                  </a:lnTo>
                  <a:lnTo>
                    <a:pt x="1289156" y="170470"/>
                  </a:lnTo>
                  <a:lnTo>
                    <a:pt x="1291060" y="143804"/>
                  </a:lnTo>
                  <a:lnTo>
                    <a:pt x="1291695" y="118408"/>
                  </a:lnTo>
                  <a:lnTo>
                    <a:pt x="1292329" y="94917"/>
                  </a:lnTo>
                  <a:lnTo>
                    <a:pt x="1291695" y="73331"/>
                  </a:lnTo>
                  <a:lnTo>
                    <a:pt x="1291060" y="54284"/>
                  </a:lnTo>
                  <a:lnTo>
                    <a:pt x="1289790" y="36824"/>
                  </a:lnTo>
                  <a:lnTo>
                    <a:pt x="1288521" y="22221"/>
                  </a:lnTo>
                  <a:lnTo>
                    <a:pt x="1286299" y="0"/>
                  </a:lnTo>
                  <a:close/>
                  <a:moveTo>
                    <a:pt x="463603" y="0"/>
                  </a:moveTo>
                  <a:lnTo>
                    <a:pt x="1082623" y="0"/>
                  </a:lnTo>
                  <a:lnTo>
                    <a:pt x="1088978" y="637"/>
                  </a:lnTo>
                  <a:lnTo>
                    <a:pt x="1095016" y="1273"/>
                  </a:lnTo>
                  <a:lnTo>
                    <a:pt x="1101054" y="2865"/>
                  </a:lnTo>
                  <a:lnTo>
                    <a:pt x="1106773" y="5093"/>
                  </a:lnTo>
                  <a:lnTo>
                    <a:pt x="1112176" y="7639"/>
                  </a:lnTo>
                  <a:lnTo>
                    <a:pt x="1117260" y="10823"/>
                  </a:lnTo>
                  <a:lnTo>
                    <a:pt x="1122026" y="14324"/>
                  </a:lnTo>
                  <a:lnTo>
                    <a:pt x="1126157" y="18144"/>
                  </a:lnTo>
                  <a:lnTo>
                    <a:pt x="1130606" y="22919"/>
                  </a:lnTo>
                  <a:lnTo>
                    <a:pt x="1134102" y="27693"/>
                  </a:lnTo>
                  <a:lnTo>
                    <a:pt x="1137279" y="32786"/>
                  </a:lnTo>
                  <a:lnTo>
                    <a:pt x="1139504" y="37880"/>
                  </a:lnTo>
                  <a:lnTo>
                    <a:pt x="1141411" y="43609"/>
                  </a:lnTo>
                  <a:lnTo>
                    <a:pt x="1142999" y="49657"/>
                  </a:lnTo>
                  <a:lnTo>
                    <a:pt x="1144270" y="56024"/>
                  </a:lnTo>
                  <a:lnTo>
                    <a:pt x="1144588" y="62072"/>
                  </a:lnTo>
                  <a:lnTo>
                    <a:pt x="1144270" y="68438"/>
                  </a:lnTo>
                  <a:lnTo>
                    <a:pt x="1142999" y="74804"/>
                  </a:lnTo>
                  <a:lnTo>
                    <a:pt x="1141411" y="80534"/>
                  </a:lnTo>
                  <a:lnTo>
                    <a:pt x="1139504" y="86264"/>
                  </a:lnTo>
                  <a:lnTo>
                    <a:pt x="1137279" y="91675"/>
                  </a:lnTo>
                  <a:lnTo>
                    <a:pt x="1134102" y="96768"/>
                  </a:lnTo>
                  <a:lnTo>
                    <a:pt x="1130606" y="101543"/>
                  </a:lnTo>
                  <a:lnTo>
                    <a:pt x="1126157" y="105681"/>
                  </a:lnTo>
                  <a:lnTo>
                    <a:pt x="1122026" y="110137"/>
                  </a:lnTo>
                  <a:lnTo>
                    <a:pt x="1117260" y="113639"/>
                  </a:lnTo>
                  <a:lnTo>
                    <a:pt x="1112176" y="116504"/>
                  </a:lnTo>
                  <a:lnTo>
                    <a:pt x="1106773" y="119050"/>
                  </a:lnTo>
                  <a:lnTo>
                    <a:pt x="1101054" y="121278"/>
                  </a:lnTo>
                  <a:lnTo>
                    <a:pt x="1095016" y="122552"/>
                  </a:lnTo>
                  <a:lnTo>
                    <a:pt x="1088978" y="123825"/>
                  </a:lnTo>
                  <a:lnTo>
                    <a:pt x="1082623" y="123825"/>
                  </a:lnTo>
                  <a:lnTo>
                    <a:pt x="463603" y="123825"/>
                  </a:lnTo>
                  <a:lnTo>
                    <a:pt x="457248" y="123825"/>
                  </a:lnTo>
                  <a:lnTo>
                    <a:pt x="450892" y="122552"/>
                  </a:lnTo>
                  <a:lnTo>
                    <a:pt x="445172" y="121278"/>
                  </a:lnTo>
                  <a:lnTo>
                    <a:pt x="439135" y="119050"/>
                  </a:lnTo>
                  <a:lnTo>
                    <a:pt x="433733" y="116504"/>
                  </a:lnTo>
                  <a:lnTo>
                    <a:pt x="428648" y="113639"/>
                  </a:lnTo>
                  <a:lnTo>
                    <a:pt x="423882" y="110137"/>
                  </a:lnTo>
                  <a:lnTo>
                    <a:pt x="419433" y="105681"/>
                  </a:lnTo>
                  <a:lnTo>
                    <a:pt x="415620" y="101543"/>
                  </a:lnTo>
                  <a:lnTo>
                    <a:pt x="412124" y="96768"/>
                  </a:lnTo>
                  <a:lnTo>
                    <a:pt x="408946" y="91675"/>
                  </a:lnTo>
                  <a:lnTo>
                    <a:pt x="406087" y="86264"/>
                  </a:lnTo>
                  <a:lnTo>
                    <a:pt x="404180" y="80534"/>
                  </a:lnTo>
                  <a:lnTo>
                    <a:pt x="402591" y="74804"/>
                  </a:lnTo>
                  <a:lnTo>
                    <a:pt x="401956" y="68438"/>
                  </a:lnTo>
                  <a:lnTo>
                    <a:pt x="401638" y="62072"/>
                  </a:lnTo>
                  <a:lnTo>
                    <a:pt x="401956" y="56024"/>
                  </a:lnTo>
                  <a:lnTo>
                    <a:pt x="402591" y="49657"/>
                  </a:lnTo>
                  <a:lnTo>
                    <a:pt x="404180" y="43609"/>
                  </a:lnTo>
                  <a:lnTo>
                    <a:pt x="406087" y="37880"/>
                  </a:lnTo>
                  <a:lnTo>
                    <a:pt x="408946" y="32786"/>
                  </a:lnTo>
                  <a:lnTo>
                    <a:pt x="412124" y="27693"/>
                  </a:lnTo>
                  <a:lnTo>
                    <a:pt x="415620" y="22919"/>
                  </a:lnTo>
                  <a:lnTo>
                    <a:pt x="419433" y="18144"/>
                  </a:lnTo>
                  <a:lnTo>
                    <a:pt x="423882" y="14324"/>
                  </a:lnTo>
                  <a:lnTo>
                    <a:pt x="428648" y="10823"/>
                  </a:lnTo>
                  <a:lnTo>
                    <a:pt x="433733" y="7639"/>
                  </a:lnTo>
                  <a:lnTo>
                    <a:pt x="439135" y="5093"/>
                  </a:lnTo>
                  <a:lnTo>
                    <a:pt x="445172" y="2865"/>
                  </a:lnTo>
                  <a:lnTo>
                    <a:pt x="450892" y="1273"/>
                  </a:lnTo>
                  <a:lnTo>
                    <a:pt x="457248" y="637"/>
                  </a:lnTo>
                  <a:lnTo>
                    <a:pt x="463603" y="0"/>
                  </a:lnTo>
                  <a:close/>
                  <a:moveTo>
                    <a:pt x="4121" y="0"/>
                  </a:moveTo>
                  <a:lnTo>
                    <a:pt x="259949" y="0"/>
                  </a:lnTo>
                  <a:lnTo>
                    <a:pt x="258047" y="19063"/>
                  </a:lnTo>
                  <a:lnTo>
                    <a:pt x="256779" y="31137"/>
                  </a:lnTo>
                  <a:lnTo>
                    <a:pt x="255511" y="45752"/>
                  </a:lnTo>
                  <a:lnTo>
                    <a:pt x="254877" y="61638"/>
                  </a:lnTo>
                  <a:lnTo>
                    <a:pt x="254243" y="79430"/>
                  </a:lnTo>
                  <a:lnTo>
                    <a:pt x="254243" y="98493"/>
                  </a:lnTo>
                  <a:lnTo>
                    <a:pt x="254243" y="119463"/>
                  </a:lnTo>
                  <a:lnTo>
                    <a:pt x="255194" y="141386"/>
                  </a:lnTo>
                  <a:lnTo>
                    <a:pt x="256779" y="164897"/>
                  </a:lnTo>
                  <a:lnTo>
                    <a:pt x="258681" y="189362"/>
                  </a:lnTo>
                  <a:lnTo>
                    <a:pt x="261851" y="215097"/>
                  </a:lnTo>
                  <a:lnTo>
                    <a:pt x="265338" y="241786"/>
                  </a:lnTo>
                  <a:lnTo>
                    <a:pt x="270093" y="268792"/>
                  </a:lnTo>
                  <a:lnTo>
                    <a:pt x="272629" y="282772"/>
                  </a:lnTo>
                  <a:lnTo>
                    <a:pt x="275800" y="297069"/>
                  </a:lnTo>
                  <a:lnTo>
                    <a:pt x="279287" y="311049"/>
                  </a:lnTo>
                  <a:lnTo>
                    <a:pt x="282774" y="325664"/>
                  </a:lnTo>
                  <a:lnTo>
                    <a:pt x="286895" y="339962"/>
                  </a:lnTo>
                  <a:lnTo>
                    <a:pt x="290699" y="354577"/>
                  </a:lnTo>
                  <a:lnTo>
                    <a:pt x="295454" y="369510"/>
                  </a:lnTo>
                  <a:lnTo>
                    <a:pt x="300526" y="384443"/>
                  </a:lnTo>
                  <a:lnTo>
                    <a:pt x="305599" y="399375"/>
                  </a:lnTo>
                  <a:lnTo>
                    <a:pt x="310988" y="414308"/>
                  </a:lnTo>
                  <a:lnTo>
                    <a:pt x="317011" y="428923"/>
                  </a:lnTo>
                  <a:lnTo>
                    <a:pt x="323668" y="444492"/>
                  </a:lnTo>
                  <a:lnTo>
                    <a:pt x="330326" y="459107"/>
                  </a:lnTo>
                  <a:lnTo>
                    <a:pt x="337300" y="474040"/>
                  </a:lnTo>
                  <a:lnTo>
                    <a:pt x="344591" y="489291"/>
                  </a:lnTo>
                  <a:lnTo>
                    <a:pt x="352516" y="504223"/>
                  </a:lnTo>
                  <a:lnTo>
                    <a:pt x="361076" y="519156"/>
                  </a:lnTo>
                  <a:lnTo>
                    <a:pt x="370269" y="534089"/>
                  </a:lnTo>
                  <a:lnTo>
                    <a:pt x="379145" y="549022"/>
                  </a:lnTo>
                  <a:lnTo>
                    <a:pt x="388973" y="563955"/>
                  </a:lnTo>
                  <a:lnTo>
                    <a:pt x="399117" y="578888"/>
                  </a:lnTo>
                  <a:lnTo>
                    <a:pt x="410212" y="593503"/>
                  </a:lnTo>
                  <a:lnTo>
                    <a:pt x="420991" y="607800"/>
                  </a:lnTo>
                  <a:lnTo>
                    <a:pt x="432720" y="622416"/>
                  </a:lnTo>
                  <a:lnTo>
                    <a:pt x="445401" y="636395"/>
                  </a:lnTo>
                  <a:lnTo>
                    <a:pt x="457764" y="650693"/>
                  </a:lnTo>
                  <a:lnTo>
                    <a:pt x="471079" y="664355"/>
                  </a:lnTo>
                  <a:lnTo>
                    <a:pt x="485344" y="678017"/>
                  </a:lnTo>
                  <a:lnTo>
                    <a:pt x="499610" y="691679"/>
                  </a:lnTo>
                  <a:lnTo>
                    <a:pt x="514509" y="705023"/>
                  </a:lnTo>
                  <a:lnTo>
                    <a:pt x="530043" y="718050"/>
                  </a:lnTo>
                  <a:lnTo>
                    <a:pt x="546527" y="731076"/>
                  </a:lnTo>
                  <a:lnTo>
                    <a:pt x="563012" y="743467"/>
                  </a:lnTo>
                  <a:lnTo>
                    <a:pt x="580764" y="756176"/>
                  </a:lnTo>
                  <a:lnTo>
                    <a:pt x="598517" y="767932"/>
                  </a:lnTo>
                  <a:lnTo>
                    <a:pt x="617538" y="779688"/>
                  </a:lnTo>
                  <a:lnTo>
                    <a:pt x="599468" y="786995"/>
                  </a:lnTo>
                  <a:lnTo>
                    <a:pt x="581716" y="794621"/>
                  </a:lnTo>
                  <a:lnTo>
                    <a:pt x="564597" y="801928"/>
                  </a:lnTo>
                  <a:lnTo>
                    <a:pt x="547478" y="809871"/>
                  </a:lnTo>
                  <a:lnTo>
                    <a:pt x="530677" y="817496"/>
                  </a:lnTo>
                  <a:lnTo>
                    <a:pt x="514192" y="825440"/>
                  </a:lnTo>
                  <a:lnTo>
                    <a:pt x="498025" y="833700"/>
                  </a:lnTo>
                  <a:lnTo>
                    <a:pt x="482174" y="841961"/>
                  </a:lnTo>
                  <a:lnTo>
                    <a:pt x="466323" y="850539"/>
                  </a:lnTo>
                  <a:lnTo>
                    <a:pt x="451107" y="858800"/>
                  </a:lnTo>
                  <a:lnTo>
                    <a:pt x="435890" y="867696"/>
                  </a:lnTo>
                  <a:lnTo>
                    <a:pt x="420991" y="876275"/>
                  </a:lnTo>
                  <a:lnTo>
                    <a:pt x="406408" y="885489"/>
                  </a:lnTo>
                  <a:lnTo>
                    <a:pt x="392143" y="894385"/>
                  </a:lnTo>
                  <a:lnTo>
                    <a:pt x="377877" y="903917"/>
                  </a:lnTo>
                  <a:lnTo>
                    <a:pt x="364246" y="912813"/>
                  </a:lnTo>
                  <a:lnTo>
                    <a:pt x="347444" y="898833"/>
                  </a:lnTo>
                  <a:lnTo>
                    <a:pt x="330643" y="884218"/>
                  </a:lnTo>
                  <a:lnTo>
                    <a:pt x="314475" y="869285"/>
                  </a:lnTo>
                  <a:lnTo>
                    <a:pt x="299258" y="854352"/>
                  </a:lnTo>
                  <a:lnTo>
                    <a:pt x="284359" y="839102"/>
                  </a:lnTo>
                  <a:lnTo>
                    <a:pt x="270093" y="824169"/>
                  </a:lnTo>
                  <a:lnTo>
                    <a:pt x="255828" y="808600"/>
                  </a:lnTo>
                  <a:lnTo>
                    <a:pt x="242513" y="793350"/>
                  </a:lnTo>
                  <a:lnTo>
                    <a:pt x="229833" y="777781"/>
                  </a:lnTo>
                  <a:lnTo>
                    <a:pt x="217152" y="761895"/>
                  </a:lnTo>
                  <a:lnTo>
                    <a:pt x="205106" y="746327"/>
                  </a:lnTo>
                  <a:lnTo>
                    <a:pt x="193377" y="730441"/>
                  </a:lnTo>
                  <a:lnTo>
                    <a:pt x="182281" y="714555"/>
                  </a:lnTo>
                  <a:lnTo>
                    <a:pt x="171820" y="698669"/>
                  </a:lnTo>
                  <a:lnTo>
                    <a:pt x="161676" y="682783"/>
                  </a:lnTo>
                  <a:lnTo>
                    <a:pt x="151848" y="666579"/>
                  </a:lnTo>
                  <a:lnTo>
                    <a:pt x="142021" y="651011"/>
                  </a:lnTo>
                  <a:lnTo>
                    <a:pt x="133145" y="634807"/>
                  </a:lnTo>
                  <a:lnTo>
                    <a:pt x="124585" y="618921"/>
                  </a:lnTo>
                  <a:lnTo>
                    <a:pt x="116660" y="603035"/>
                  </a:lnTo>
                  <a:lnTo>
                    <a:pt x="108418" y="587149"/>
                  </a:lnTo>
                  <a:lnTo>
                    <a:pt x="101126" y="571263"/>
                  </a:lnTo>
                  <a:lnTo>
                    <a:pt x="93835" y="555694"/>
                  </a:lnTo>
                  <a:lnTo>
                    <a:pt x="87178" y="540126"/>
                  </a:lnTo>
                  <a:lnTo>
                    <a:pt x="81155" y="524240"/>
                  </a:lnTo>
                  <a:lnTo>
                    <a:pt x="74814" y="508989"/>
                  </a:lnTo>
                  <a:lnTo>
                    <a:pt x="68791" y="493739"/>
                  </a:lnTo>
                  <a:lnTo>
                    <a:pt x="63719" y="478488"/>
                  </a:lnTo>
                  <a:lnTo>
                    <a:pt x="58330" y="463555"/>
                  </a:lnTo>
                  <a:lnTo>
                    <a:pt x="53575" y="448622"/>
                  </a:lnTo>
                  <a:lnTo>
                    <a:pt x="45015" y="419392"/>
                  </a:lnTo>
                  <a:lnTo>
                    <a:pt x="40260" y="402870"/>
                  </a:lnTo>
                  <a:lnTo>
                    <a:pt x="36139" y="386031"/>
                  </a:lnTo>
                  <a:lnTo>
                    <a:pt x="31701" y="369510"/>
                  </a:lnTo>
                  <a:lnTo>
                    <a:pt x="28214" y="353306"/>
                  </a:lnTo>
                  <a:lnTo>
                    <a:pt x="24727" y="336784"/>
                  </a:lnTo>
                  <a:lnTo>
                    <a:pt x="21557" y="321216"/>
                  </a:lnTo>
                  <a:lnTo>
                    <a:pt x="16167" y="289444"/>
                  </a:lnTo>
                  <a:lnTo>
                    <a:pt x="11412" y="258943"/>
                  </a:lnTo>
                  <a:lnTo>
                    <a:pt x="7925" y="229077"/>
                  </a:lnTo>
                  <a:lnTo>
                    <a:pt x="4755" y="200164"/>
                  </a:lnTo>
                  <a:lnTo>
                    <a:pt x="2853" y="172205"/>
                  </a:lnTo>
                  <a:lnTo>
                    <a:pt x="1268" y="145834"/>
                  </a:lnTo>
                  <a:lnTo>
                    <a:pt x="317" y="120416"/>
                  </a:lnTo>
                  <a:lnTo>
                    <a:pt x="0" y="96587"/>
                  </a:lnTo>
                  <a:lnTo>
                    <a:pt x="317" y="73711"/>
                  </a:lnTo>
                  <a:lnTo>
                    <a:pt x="951" y="53059"/>
                  </a:lnTo>
                  <a:lnTo>
                    <a:pt x="1585" y="33361"/>
                  </a:lnTo>
                  <a:lnTo>
                    <a:pt x="2853" y="15886"/>
                  </a:lnTo>
                  <a:lnTo>
                    <a:pt x="41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lIns="110754" tIns="55377" rIns="110754" bIns="55377"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163" name="椭圆 162"/>
          <p:cNvSpPr/>
          <p:nvPr/>
        </p:nvSpPr>
        <p:spPr>
          <a:xfrm>
            <a:off x="1825235" y="2404877"/>
            <a:ext cx="1932776" cy="193277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矩形 163"/>
          <p:cNvSpPr/>
          <p:nvPr/>
        </p:nvSpPr>
        <p:spPr>
          <a:xfrm>
            <a:off x="2097615" y="2932028"/>
            <a:ext cx="1734789" cy="7845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3000"/>
              </a:prstClr>
            </a:outerShdw>
          </a:effectLst>
        </p:spPr>
        <p:txBody>
          <a:bodyPr wrap="square" lIns="121730" tIns="60865" rIns="121730" bIns="60865">
            <a:spAutoFit/>
          </a:bodyPr>
          <a:lstStyle/>
          <a:p>
            <a:pPr defTabSz="1243451"/>
            <a:r>
              <a:rPr lang="zh-CN" altLang="en-US" sz="4299" b="1" dirty="0">
                <a:solidFill>
                  <a:srgbClr val="9A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 容</a:t>
            </a:r>
            <a:endParaRPr lang="zh-CN" altLang="en-US" sz="4299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11578">
            <a:off x="-2277521" y="2696816"/>
            <a:ext cx="4612838" cy="3759060"/>
          </a:xfrm>
          <a:prstGeom prst="rect">
            <a:avLst/>
          </a:prstGeom>
        </p:spPr>
      </p:pic>
      <p:cxnSp>
        <p:nvCxnSpPr>
          <p:cNvPr id="52" name="直接连接符 51"/>
          <p:cNvCxnSpPr/>
          <p:nvPr/>
        </p:nvCxnSpPr>
        <p:spPr>
          <a:xfrm>
            <a:off x="-13700" y="6237877"/>
            <a:ext cx="116461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4907305" y="6378662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非数值信息的表示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4867569" y="3858932"/>
            <a:ext cx="6018846" cy="541020"/>
            <a:chOff x="4597712" y="3010518"/>
            <a:chExt cx="5699829" cy="511214"/>
          </a:xfrm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>
              <a:off x="4597712" y="3010518"/>
              <a:ext cx="5699829" cy="511214"/>
            </a:xfrm>
            <a:custGeom>
              <a:avLst/>
              <a:gdLst>
                <a:gd name="T0" fmla="*/ 12255 w 12769"/>
                <a:gd name="T1" fmla="*/ 31 h 1159"/>
                <a:gd name="T2" fmla="*/ 12727 w 12769"/>
                <a:gd name="T3" fmla="*/ 503 h 1159"/>
                <a:gd name="T4" fmla="*/ 12727 w 12769"/>
                <a:gd name="T5" fmla="*/ 656 h 1159"/>
                <a:gd name="T6" fmla="*/ 12255 w 12769"/>
                <a:gd name="T7" fmla="*/ 1128 h 1159"/>
                <a:gd name="T8" fmla="*/ 12180 w 12769"/>
                <a:gd name="T9" fmla="*/ 1159 h 1159"/>
                <a:gd name="T10" fmla="*/ 591 w 12769"/>
                <a:gd name="T11" fmla="*/ 1159 h 1159"/>
                <a:gd name="T12" fmla="*/ 514 w 12769"/>
                <a:gd name="T13" fmla="*/ 1128 h 1159"/>
                <a:gd name="T14" fmla="*/ 42 w 12769"/>
                <a:gd name="T15" fmla="*/ 656 h 1159"/>
                <a:gd name="T16" fmla="*/ 42 w 12769"/>
                <a:gd name="T17" fmla="*/ 503 h 1159"/>
                <a:gd name="T18" fmla="*/ 514 w 12769"/>
                <a:gd name="T19" fmla="*/ 31 h 1159"/>
                <a:gd name="T20" fmla="*/ 591 w 12769"/>
                <a:gd name="T21" fmla="*/ 0 h 1159"/>
                <a:gd name="T22" fmla="*/ 12178 w 12769"/>
                <a:gd name="T23" fmla="*/ 0 h 1159"/>
                <a:gd name="T24" fmla="*/ 12255 w 12769"/>
                <a:gd name="T25" fmla="*/ 31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69" h="1159">
                  <a:moveTo>
                    <a:pt x="12255" y="31"/>
                  </a:moveTo>
                  <a:lnTo>
                    <a:pt x="12727" y="503"/>
                  </a:lnTo>
                  <a:cubicBezTo>
                    <a:pt x="12769" y="545"/>
                    <a:pt x="12769" y="614"/>
                    <a:pt x="12727" y="656"/>
                  </a:cubicBezTo>
                  <a:lnTo>
                    <a:pt x="12255" y="1128"/>
                  </a:lnTo>
                  <a:cubicBezTo>
                    <a:pt x="12235" y="1148"/>
                    <a:pt x="12208" y="1159"/>
                    <a:pt x="12180" y="1159"/>
                  </a:cubicBezTo>
                  <a:lnTo>
                    <a:pt x="591" y="1159"/>
                  </a:lnTo>
                  <a:cubicBezTo>
                    <a:pt x="563" y="1159"/>
                    <a:pt x="535" y="1149"/>
                    <a:pt x="514" y="1128"/>
                  </a:cubicBezTo>
                  <a:lnTo>
                    <a:pt x="42" y="656"/>
                  </a:lnTo>
                  <a:cubicBezTo>
                    <a:pt x="0" y="614"/>
                    <a:pt x="0" y="545"/>
                    <a:pt x="42" y="503"/>
                  </a:cubicBezTo>
                  <a:lnTo>
                    <a:pt x="514" y="31"/>
                  </a:lnTo>
                  <a:cubicBezTo>
                    <a:pt x="535" y="10"/>
                    <a:pt x="563" y="0"/>
                    <a:pt x="591" y="0"/>
                  </a:cubicBezTo>
                  <a:lnTo>
                    <a:pt x="12178" y="0"/>
                  </a:lnTo>
                  <a:cubicBezTo>
                    <a:pt x="12207" y="0"/>
                    <a:pt x="12235" y="11"/>
                    <a:pt x="12255" y="3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110754" tIns="55377" rIns="110754" bIns="5537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TextBox 12"/>
            <p:cNvSpPr txBox="1"/>
            <p:nvPr/>
          </p:nvSpPr>
          <p:spPr>
            <a:xfrm>
              <a:off x="5533485" y="3091633"/>
              <a:ext cx="3481718" cy="3635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2500" b="1" dirty="0">
                  <a:solidFill>
                    <a:schemeClr val="bg1">
                      <a:lumMod val="95000"/>
                    </a:schemeClr>
                  </a:solidFill>
                </a:rPr>
                <a:t>图像信息的表示</a:t>
              </a:r>
            </a:p>
          </p:txBody>
        </p:sp>
        <p:sp>
          <p:nvSpPr>
            <p:cNvPr id="37" name="Freeform 6"/>
            <p:cNvSpPr>
              <a:spLocks/>
            </p:cNvSpPr>
            <p:nvPr/>
          </p:nvSpPr>
          <p:spPr bwMode="auto">
            <a:xfrm>
              <a:off x="4645597" y="3055519"/>
              <a:ext cx="456082" cy="421211"/>
            </a:xfrm>
            <a:custGeom>
              <a:avLst/>
              <a:gdLst>
                <a:gd name="T0" fmla="*/ 563 w 956"/>
                <a:gd name="T1" fmla="*/ 46 h 956"/>
                <a:gd name="T2" fmla="*/ 910 w 956"/>
                <a:gd name="T3" fmla="*/ 393 h 956"/>
                <a:gd name="T4" fmla="*/ 910 w 956"/>
                <a:gd name="T5" fmla="*/ 563 h 956"/>
                <a:gd name="T6" fmla="*/ 563 w 956"/>
                <a:gd name="T7" fmla="*/ 909 h 956"/>
                <a:gd name="T8" fmla="*/ 393 w 956"/>
                <a:gd name="T9" fmla="*/ 909 h 956"/>
                <a:gd name="T10" fmla="*/ 47 w 956"/>
                <a:gd name="T11" fmla="*/ 563 h 956"/>
                <a:gd name="T12" fmla="*/ 47 w 956"/>
                <a:gd name="T13" fmla="*/ 393 h 956"/>
                <a:gd name="T14" fmla="*/ 393 w 956"/>
                <a:gd name="T15" fmla="*/ 46 h 956"/>
                <a:gd name="T16" fmla="*/ 563 w 956"/>
                <a:gd name="T17" fmla="*/ 4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6" h="956">
                  <a:moveTo>
                    <a:pt x="563" y="46"/>
                  </a:moveTo>
                  <a:lnTo>
                    <a:pt x="910" y="393"/>
                  </a:lnTo>
                  <a:cubicBezTo>
                    <a:pt x="956" y="439"/>
                    <a:pt x="956" y="516"/>
                    <a:pt x="910" y="563"/>
                  </a:cubicBezTo>
                  <a:lnTo>
                    <a:pt x="563" y="909"/>
                  </a:lnTo>
                  <a:cubicBezTo>
                    <a:pt x="517" y="956"/>
                    <a:pt x="440" y="956"/>
                    <a:pt x="393" y="909"/>
                  </a:cubicBezTo>
                  <a:lnTo>
                    <a:pt x="47" y="563"/>
                  </a:lnTo>
                  <a:cubicBezTo>
                    <a:pt x="0" y="516"/>
                    <a:pt x="0" y="439"/>
                    <a:pt x="47" y="393"/>
                  </a:cubicBezTo>
                  <a:lnTo>
                    <a:pt x="393" y="46"/>
                  </a:lnTo>
                  <a:cubicBezTo>
                    <a:pt x="440" y="0"/>
                    <a:pt x="517" y="0"/>
                    <a:pt x="563" y="4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10754" tIns="55377" rIns="110754" bIns="5537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15"/>
            <p:cNvSpPr txBox="1"/>
            <p:nvPr/>
          </p:nvSpPr>
          <p:spPr>
            <a:xfrm>
              <a:off x="4793852" y="3148870"/>
              <a:ext cx="150682" cy="2923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KSO_Shape"/>
            <p:cNvSpPr>
              <a:spLocks/>
            </p:cNvSpPr>
            <p:nvPr/>
          </p:nvSpPr>
          <p:spPr bwMode="auto">
            <a:xfrm>
              <a:off x="9647644" y="3138144"/>
              <a:ext cx="222339" cy="255960"/>
            </a:xfrm>
            <a:custGeom>
              <a:avLst/>
              <a:gdLst>
                <a:gd name="T0" fmla="*/ 1139504 w 1546226"/>
                <a:gd name="T1" fmla="*/ 1893571 h 1979613"/>
                <a:gd name="T2" fmla="*/ 1117260 w 1546226"/>
                <a:gd name="T3" fmla="*/ 1969136 h 1979613"/>
                <a:gd name="T4" fmla="*/ 423882 w 1546226"/>
                <a:gd name="T5" fmla="*/ 1965643 h 1979613"/>
                <a:gd name="T6" fmla="*/ 408946 w 1546226"/>
                <a:gd name="T7" fmla="*/ 1888173 h 1979613"/>
                <a:gd name="T8" fmla="*/ 965201 w 1546226"/>
                <a:gd name="T9" fmla="*/ 1608456 h 1979613"/>
                <a:gd name="T10" fmla="*/ 1020446 w 1546226"/>
                <a:gd name="T11" fmla="*/ 1663701 h 1979613"/>
                <a:gd name="T12" fmla="*/ 977266 w 1546226"/>
                <a:gd name="T13" fmla="*/ 1729106 h 1979613"/>
                <a:gd name="T14" fmla="*/ 536258 w 1546226"/>
                <a:gd name="T15" fmla="*/ 1704658 h 1979613"/>
                <a:gd name="T16" fmla="*/ 543878 w 1546226"/>
                <a:gd name="T17" fmla="*/ 1626236 h 1979613"/>
                <a:gd name="T18" fmla="*/ 859473 w 1546226"/>
                <a:gd name="T19" fmla="*/ 1366838 h 1979613"/>
                <a:gd name="T20" fmla="*/ 895986 w 1546226"/>
                <a:gd name="T21" fmla="*/ 1436370 h 1979613"/>
                <a:gd name="T22" fmla="*/ 835026 w 1546226"/>
                <a:gd name="T23" fmla="*/ 1485900 h 1979613"/>
                <a:gd name="T24" fmla="*/ 652463 w 1546226"/>
                <a:gd name="T25" fmla="*/ 1442403 h 1979613"/>
                <a:gd name="T26" fmla="*/ 681991 w 1546226"/>
                <a:gd name="T27" fmla="*/ 1369695 h 1979613"/>
                <a:gd name="T28" fmla="*/ 1304222 w 1546226"/>
                <a:gd name="T29" fmla="*/ 1188236 h 1979613"/>
                <a:gd name="T30" fmla="*/ 1445365 w 1546226"/>
                <a:gd name="T31" fmla="*/ 1409543 h 1979613"/>
                <a:gd name="T32" fmla="*/ 1521804 w 1546226"/>
                <a:gd name="T33" fmla="*/ 1643532 h 1979613"/>
                <a:gd name="T34" fmla="*/ 1542420 w 1546226"/>
                <a:gd name="T35" fmla="*/ 1979613 h 1979613"/>
                <a:gd name="T36" fmla="*/ 1276311 w 1546226"/>
                <a:gd name="T37" fmla="*/ 1712016 h 1979613"/>
                <a:gd name="T38" fmla="*/ 1209387 w 1546226"/>
                <a:gd name="T39" fmla="*/ 1506880 h 1979613"/>
                <a:gd name="T40" fmla="*/ 1061267 w 1546226"/>
                <a:gd name="T41" fmla="*/ 1303011 h 1979613"/>
                <a:gd name="T42" fmla="*/ 1032087 w 1546226"/>
                <a:gd name="T43" fmla="*/ 1155896 h 1979613"/>
                <a:gd name="T44" fmla="*/ 847726 w 1546226"/>
                <a:gd name="T45" fmla="*/ 496570 h 1979613"/>
                <a:gd name="T46" fmla="*/ 896938 w 1546226"/>
                <a:gd name="T47" fmla="*/ 557212 h 1979613"/>
                <a:gd name="T48" fmla="*/ 847726 w 1546226"/>
                <a:gd name="T49" fmla="*/ 617855 h 1979613"/>
                <a:gd name="T50" fmla="*/ 656908 w 1546226"/>
                <a:gd name="T51" fmla="*/ 586740 h 1979613"/>
                <a:gd name="T52" fmla="*/ 672148 w 1546226"/>
                <a:gd name="T53" fmla="*/ 509270 h 1979613"/>
                <a:gd name="T54" fmla="*/ 988378 w 1546226"/>
                <a:gd name="T55" fmla="*/ 255587 h 1979613"/>
                <a:gd name="T56" fmla="*/ 1017588 w 1546226"/>
                <a:gd name="T57" fmla="*/ 328295 h 1979613"/>
                <a:gd name="T58" fmla="*/ 587375 w 1546226"/>
                <a:gd name="T59" fmla="*/ 371475 h 1979613"/>
                <a:gd name="T60" fmla="*/ 527050 w 1546226"/>
                <a:gd name="T61" fmla="*/ 322262 h 1979613"/>
                <a:gd name="T62" fmla="*/ 563563 w 1546226"/>
                <a:gd name="T63" fmla="*/ 252730 h 1979613"/>
                <a:gd name="T64" fmla="*/ 1543686 w 1546226"/>
                <a:gd name="T65" fmla="*/ 172057 h 1979613"/>
                <a:gd name="T66" fmla="*/ 1479895 w 1546226"/>
                <a:gd name="T67" fmla="*/ 486332 h 1979613"/>
                <a:gd name="T68" fmla="*/ 1310737 w 1546226"/>
                <a:gd name="T69" fmla="*/ 784417 h 1979613"/>
                <a:gd name="T70" fmla="*/ 1144435 w 1546226"/>
                <a:gd name="T71" fmla="*/ 941872 h 1979613"/>
                <a:gd name="T72" fmla="*/ 913707 w 1546226"/>
                <a:gd name="T73" fmla="*/ 1072978 h 1979613"/>
                <a:gd name="T74" fmla="*/ 591894 w 1546226"/>
                <a:gd name="T75" fmla="*/ 1216782 h 1979613"/>
                <a:gd name="T76" fmla="*/ 376083 w 1546226"/>
                <a:gd name="T77" fmla="*/ 1436140 h 1979613"/>
                <a:gd name="T78" fmla="*/ 278650 w 1546226"/>
                <a:gd name="T79" fmla="*/ 1673275 h 1979613"/>
                <a:gd name="T80" fmla="*/ 256752 w 1546226"/>
                <a:gd name="T81" fmla="*/ 1943107 h 1979613"/>
                <a:gd name="T82" fmla="*/ 11425 w 1546226"/>
                <a:gd name="T83" fmla="*/ 1721210 h 1979613"/>
                <a:gd name="T84" fmla="*/ 94893 w 1546226"/>
                <a:gd name="T85" fmla="*/ 1422807 h 1979613"/>
                <a:gd name="T86" fmla="*/ 266908 w 1546226"/>
                <a:gd name="T87" fmla="*/ 1159959 h 1979613"/>
                <a:gd name="T88" fmla="*/ 445904 w 1546226"/>
                <a:gd name="T89" fmla="*/ 1007266 h 1979613"/>
                <a:gd name="T90" fmla="*/ 691866 w 1546226"/>
                <a:gd name="T91" fmla="*/ 883143 h 1979613"/>
                <a:gd name="T92" fmla="*/ 1012409 w 1546226"/>
                <a:gd name="T93" fmla="*/ 720292 h 1979613"/>
                <a:gd name="T94" fmla="*/ 1199340 w 1546226"/>
                <a:gd name="T95" fmla="*/ 492998 h 1979613"/>
                <a:gd name="T96" fmla="*/ 1277730 w 1546226"/>
                <a:gd name="T97" fmla="*/ 259356 h 1979613"/>
                <a:gd name="T98" fmla="*/ 463603 w 1546226"/>
                <a:gd name="T99" fmla="*/ 0 h 1979613"/>
                <a:gd name="T100" fmla="*/ 1141411 w 1546226"/>
                <a:gd name="T101" fmla="*/ 43609 h 1979613"/>
                <a:gd name="T102" fmla="*/ 1112176 w 1546226"/>
                <a:gd name="T103" fmla="*/ 116504 h 1979613"/>
                <a:gd name="T104" fmla="*/ 419433 w 1546226"/>
                <a:gd name="T105" fmla="*/ 105681 h 1979613"/>
                <a:gd name="T106" fmla="*/ 412124 w 1546226"/>
                <a:gd name="T107" fmla="*/ 27693 h 1979613"/>
                <a:gd name="T108" fmla="*/ 256779 w 1546226"/>
                <a:gd name="T109" fmla="*/ 31137 h 1979613"/>
                <a:gd name="T110" fmla="*/ 279287 w 1546226"/>
                <a:gd name="T111" fmla="*/ 311049 h 1979613"/>
                <a:gd name="T112" fmla="*/ 361076 w 1546226"/>
                <a:gd name="T113" fmla="*/ 519156 h 1979613"/>
                <a:gd name="T114" fmla="*/ 530043 w 1546226"/>
                <a:gd name="T115" fmla="*/ 718050 h 1979613"/>
                <a:gd name="T116" fmla="*/ 466323 w 1546226"/>
                <a:gd name="T117" fmla="*/ 850539 h 1979613"/>
                <a:gd name="T118" fmla="*/ 255828 w 1546226"/>
                <a:gd name="T119" fmla="*/ 808600 h 1979613"/>
                <a:gd name="T120" fmla="*/ 108418 w 1546226"/>
                <a:gd name="T121" fmla="*/ 587149 h 1979613"/>
                <a:gd name="T122" fmla="*/ 28214 w 1546226"/>
                <a:gd name="T123" fmla="*/ 353306 h 1979613"/>
                <a:gd name="T124" fmla="*/ 2853 w 1546226"/>
                <a:gd name="T125" fmla="*/ 15886 h 1979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6226" h="1979613">
                  <a:moveTo>
                    <a:pt x="463603" y="1855788"/>
                  </a:moveTo>
                  <a:lnTo>
                    <a:pt x="1082623" y="1855788"/>
                  </a:lnTo>
                  <a:lnTo>
                    <a:pt x="1088978" y="1856106"/>
                  </a:lnTo>
                  <a:lnTo>
                    <a:pt x="1095016" y="1857058"/>
                  </a:lnTo>
                  <a:lnTo>
                    <a:pt x="1101054" y="1858646"/>
                  </a:lnTo>
                  <a:lnTo>
                    <a:pt x="1106773" y="1860551"/>
                  </a:lnTo>
                  <a:lnTo>
                    <a:pt x="1112176" y="1863091"/>
                  </a:lnTo>
                  <a:lnTo>
                    <a:pt x="1117260" y="1866266"/>
                  </a:lnTo>
                  <a:lnTo>
                    <a:pt x="1122026" y="1869758"/>
                  </a:lnTo>
                  <a:lnTo>
                    <a:pt x="1126157" y="1873886"/>
                  </a:lnTo>
                  <a:lnTo>
                    <a:pt x="1130606" y="1878013"/>
                  </a:lnTo>
                  <a:lnTo>
                    <a:pt x="1134102" y="1883093"/>
                  </a:lnTo>
                  <a:lnTo>
                    <a:pt x="1137279" y="1888173"/>
                  </a:lnTo>
                  <a:lnTo>
                    <a:pt x="1139504" y="1893571"/>
                  </a:lnTo>
                  <a:lnTo>
                    <a:pt x="1141411" y="1899286"/>
                  </a:lnTo>
                  <a:lnTo>
                    <a:pt x="1142999" y="1905318"/>
                  </a:lnTo>
                  <a:lnTo>
                    <a:pt x="1144270" y="1911351"/>
                  </a:lnTo>
                  <a:lnTo>
                    <a:pt x="1144588" y="1917701"/>
                  </a:lnTo>
                  <a:lnTo>
                    <a:pt x="1144270" y="1924051"/>
                  </a:lnTo>
                  <a:lnTo>
                    <a:pt x="1142999" y="1930401"/>
                  </a:lnTo>
                  <a:lnTo>
                    <a:pt x="1141411" y="1936116"/>
                  </a:lnTo>
                  <a:lnTo>
                    <a:pt x="1139504" y="1941513"/>
                  </a:lnTo>
                  <a:lnTo>
                    <a:pt x="1137279" y="1947228"/>
                  </a:lnTo>
                  <a:lnTo>
                    <a:pt x="1134102" y="1952308"/>
                  </a:lnTo>
                  <a:lnTo>
                    <a:pt x="1130606" y="1956753"/>
                  </a:lnTo>
                  <a:lnTo>
                    <a:pt x="1126157" y="1961198"/>
                  </a:lnTo>
                  <a:lnTo>
                    <a:pt x="1122026" y="1965643"/>
                  </a:lnTo>
                  <a:lnTo>
                    <a:pt x="1117260" y="1969136"/>
                  </a:lnTo>
                  <a:lnTo>
                    <a:pt x="1112176" y="1972311"/>
                  </a:lnTo>
                  <a:lnTo>
                    <a:pt x="1106773" y="1974533"/>
                  </a:lnTo>
                  <a:lnTo>
                    <a:pt x="1101054" y="1976756"/>
                  </a:lnTo>
                  <a:lnTo>
                    <a:pt x="1095016" y="1978026"/>
                  </a:lnTo>
                  <a:lnTo>
                    <a:pt x="1088978" y="1979296"/>
                  </a:lnTo>
                  <a:lnTo>
                    <a:pt x="1082623" y="1979613"/>
                  </a:lnTo>
                  <a:lnTo>
                    <a:pt x="463603" y="1979613"/>
                  </a:lnTo>
                  <a:lnTo>
                    <a:pt x="457248" y="1979296"/>
                  </a:lnTo>
                  <a:lnTo>
                    <a:pt x="450892" y="1978026"/>
                  </a:lnTo>
                  <a:lnTo>
                    <a:pt x="445172" y="1976756"/>
                  </a:lnTo>
                  <a:lnTo>
                    <a:pt x="439135" y="1974533"/>
                  </a:lnTo>
                  <a:lnTo>
                    <a:pt x="433733" y="1972311"/>
                  </a:lnTo>
                  <a:lnTo>
                    <a:pt x="428648" y="1969136"/>
                  </a:lnTo>
                  <a:lnTo>
                    <a:pt x="423882" y="1965643"/>
                  </a:lnTo>
                  <a:lnTo>
                    <a:pt x="419433" y="1961198"/>
                  </a:lnTo>
                  <a:lnTo>
                    <a:pt x="415620" y="1956753"/>
                  </a:lnTo>
                  <a:lnTo>
                    <a:pt x="412124" y="1952308"/>
                  </a:lnTo>
                  <a:lnTo>
                    <a:pt x="408946" y="1947228"/>
                  </a:lnTo>
                  <a:lnTo>
                    <a:pt x="406087" y="1941513"/>
                  </a:lnTo>
                  <a:lnTo>
                    <a:pt x="404180" y="1936116"/>
                  </a:lnTo>
                  <a:lnTo>
                    <a:pt x="402591" y="1930401"/>
                  </a:lnTo>
                  <a:lnTo>
                    <a:pt x="401956" y="1924051"/>
                  </a:lnTo>
                  <a:lnTo>
                    <a:pt x="401638" y="1917701"/>
                  </a:lnTo>
                  <a:lnTo>
                    <a:pt x="401956" y="1911351"/>
                  </a:lnTo>
                  <a:lnTo>
                    <a:pt x="402591" y="1905318"/>
                  </a:lnTo>
                  <a:lnTo>
                    <a:pt x="404180" y="1899286"/>
                  </a:lnTo>
                  <a:lnTo>
                    <a:pt x="406087" y="1893571"/>
                  </a:lnTo>
                  <a:lnTo>
                    <a:pt x="408946" y="1888173"/>
                  </a:lnTo>
                  <a:lnTo>
                    <a:pt x="412124" y="1883093"/>
                  </a:lnTo>
                  <a:lnTo>
                    <a:pt x="415620" y="1878013"/>
                  </a:lnTo>
                  <a:lnTo>
                    <a:pt x="419433" y="1873886"/>
                  </a:lnTo>
                  <a:lnTo>
                    <a:pt x="423882" y="1869758"/>
                  </a:lnTo>
                  <a:lnTo>
                    <a:pt x="428648" y="1866266"/>
                  </a:lnTo>
                  <a:lnTo>
                    <a:pt x="433733" y="1863091"/>
                  </a:lnTo>
                  <a:lnTo>
                    <a:pt x="439135" y="1860551"/>
                  </a:lnTo>
                  <a:lnTo>
                    <a:pt x="445172" y="1858646"/>
                  </a:lnTo>
                  <a:lnTo>
                    <a:pt x="450892" y="1857058"/>
                  </a:lnTo>
                  <a:lnTo>
                    <a:pt x="457248" y="1856106"/>
                  </a:lnTo>
                  <a:lnTo>
                    <a:pt x="463603" y="1855788"/>
                  </a:lnTo>
                  <a:close/>
                  <a:moveTo>
                    <a:pt x="587375" y="1608138"/>
                  </a:moveTo>
                  <a:lnTo>
                    <a:pt x="958851" y="1608138"/>
                  </a:lnTo>
                  <a:lnTo>
                    <a:pt x="965201" y="1608456"/>
                  </a:lnTo>
                  <a:lnTo>
                    <a:pt x="971551" y="1609408"/>
                  </a:lnTo>
                  <a:lnTo>
                    <a:pt x="977266" y="1610996"/>
                  </a:lnTo>
                  <a:lnTo>
                    <a:pt x="982981" y="1612901"/>
                  </a:lnTo>
                  <a:lnTo>
                    <a:pt x="988378" y="1615758"/>
                  </a:lnTo>
                  <a:lnTo>
                    <a:pt x="993458" y="1618616"/>
                  </a:lnTo>
                  <a:lnTo>
                    <a:pt x="998221" y="1622426"/>
                  </a:lnTo>
                  <a:lnTo>
                    <a:pt x="1002348" y="1626236"/>
                  </a:lnTo>
                  <a:lnTo>
                    <a:pt x="1006793" y="1630998"/>
                  </a:lnTo>
                  <a:lnTo>
                    <a:pt x="1010286" y="1635761"/>
                  </a:lnTo>
                  <a:lnTo>
                    <a:pt x="1013461" y="1640841"/>
                  </a:lnTo>
                  <a:lnTo>
                    <a:pt x="1015683" y="1646238"/>
                  </a:lnTo>
                  <a:lnTo>
                    <a:pt x="1017588" y="1651636"/>
                  </a:lnTo>
                  <a:lnTo>
                    <a:pt x="1019176" y="1657668"/>
                  </a:lnTo>
                  <a:lnTo>
                    <a:pt x="1020446" y="1663701"/>
                  </a:lnTo>
                  <a:lnTo>
                    <a:pt x="1020763" y="1670051"/>
                  </a:lnTo>
                  <a:lnTo>
                    <a:pt x="1020446" y="1676401"/>
                  </a:lnTo>
                  <a:lnTo>
                    <a:pt x="1019176" y="1682751"/>
                  </a:lnTo>
                  <a:lnTo>
                    <a:pt x="1017588" y="1688466"/>
                  </a:lnTo>
                  <a:lnTo>
                    <a:pt x="1015683" y="1694498"/>
                  </a:lnTo>
                  <a:lnTo>
                    <a:pt x="1013461" y="1699578"/>
                  </a:lnTo>
                  <a:lnTo>
                    <a:pt x="1010286" y="1704658"/>
                  </a:lnTo>
                  <a:lnTo>
                    <a:pt x="1006793" y="1709738"/>
                  </a:lnTo>
                  <a:lnTo>
                    <a:pt x="1002348" y="1713866"/>
                  </a:lnTo>
                  <a:lnTo>
                    <a:pt x="998221" y="1717993"/>
                  </a:lnTo>
                  <a:lnTo>
                    <a:pt x="993458" y="1721486"/>
                  </a:lnTo>
                  <a:lnTo>
                    <a:pt x="988378" y="1724661"/>
                  </a:lnTo>
                  <a:lnTo>
                    <a:pt x="982981" y="1727201"/>
                  </a:lnTo>
                  <a:lnTo>
                    <a:pt x="977266" y="1729106"/>
                  </a:lnTo>
                  <a:lnTo>
                    <a:pt x="971551" y="1730693"/>
                  </a:lnTo>
                  <a:lnTo>
                    <a:pt x="965201" y="1731646"/>
                  </a:lnTo>
                  <a:lnTo>
                    <a:pt x="958851" y="1731963"/>
                  </a:lnTo>
                  <a:lnTo>
                    <a:pt x="587375" y="1731963"/>
                  </a:lnTo>
                  <a:lnTo>
                    <a:pt x="581343" y="1731646"/>
                  </a:lnTo>
                  <a:lnTo>
                    <a:pt x="575310" y="1730693"/>
                  </a:lnTo>
                  <a:lnTo>
                    <a:pt x="568960" y="1729106"/>
                  </a:lnTo>
                  <a:lnTo>
                    <a:pt x="563563" y="1727201"/>
                  </a:lnTo>
                  <a:lnTo>
                    <a:pt x="558165" y="1724661"/>
                  </a:lnTo>
                  <a:lnTo>
                    <a:pt x="553085" y="1721486"/>
                  </a:lnTo>
                  <a:lnTo>
                    <a:pt x="548323" y="1717993"/>
                  </a:lnTo>
                  <a:lnTo>
                    <a:pt x="543878" y="1713866"/>
                  </a:lnTo>
                  <a:lnTo>
                    <a:pt x="539750" y="1709738"/>
                  </a:lnTo>
                  <a:lnTo>
                    <a:pt x="536258" y="1704658"/>
                  </a:lnTo>
                  <a:lnTo>
                    <a:pt x="533083" y="1699578"/>
                  </a:lnTo>
                  <a:lnTo>
                    <a:pt x="530543" y="1694498"/>
                  </a:lnTo>
                  <a:lnTo>
                    <a:pt x="528320" y="1688466"/>
                  </a:lnTo>
                  <a:lnTo>
                    <a:pt x="527050" y="1682751"/>
                  </a:lnTo>
                  <a:lnTo>
                    <a:pt x="526098" y="1676401"/>
                  </a:lnTo>
                  <a:lnTo>
                    <a:pt x="525463" y="1670051"/>
                  </a:lnTo>
                  <a:lnTo>
                    <a:pt x="526098" y="1663701"/>
                  </a:lnTo>
                  <a:lnTo>
                    <a:pt x="527050" y="1657668"/>
                  </a:lnTo>
                  <a:lnTo>
                    <a:pt x="528320" y="1651636"/>
                  </a:lnTo>
                  <a:lnTo>
                    <a:pt x="530543" y="1646238"/>
                  </a:lnTo>
                  <a:lnTo>
                    <a:pt x="533083" y="1640841"/>
                  </a:lnTo>
                  <a:lnTo>
                    <a:pt x="536258" y="1635761"/>
                  </a:lnTo>
                  <a:lnTo>
                    <a:pt x="539750" y="1630998"/>
                  </a:lnTo>
                  <a:lnTo>
                    <a:pt x="543878" y="1626236"/>
                  </a:lnTo>
                  <a:lnTo>
                    <a:pt x="548323" y="1622426"/>
                  </a:lnTo>
                  <a:lnTo>
                    <a:pt x="553085" y="1618616"/>
                  </a:lnTo>
                  <a:lnTo>
                    <a:pt x="558165" y="1615758"/>
                  </a:lnTo>
                  <a:lnTo>
                    <a:pt x="563563" y="1612901"/>
                  </a:lnTo>
                  <a:lnTo>
                    <a:pt x="568960" y="1610996"/>
                  </a:lnTo>
                  <a:lnTo>
                    <a:pt x="575310" y="1609408"/>
                  </a:lnTo>
                  <a:lnTo>
                    <a:pt x="581343" y="1608456"/>
                  </a:lnTo>
                  <a:lnTo>
                    <a:pt x="587375" y="1608138"/>
                  </a:lnTo>
                  <a:close/>
                  <a:moveTo>
                    <a:pt x="711201" y="1362075"/>
                  </a:moveTo>
                  <a:lnTo>
                    <a:pt x="835026" y="1362075"/>
                  </a:lnTo>
                  <a:lnTo>
                    <a:pt x="841376" y="1362710"/>
                  </a:lnTo>
                  <a:lnTo>
                    <a:pt x="847726" y="1363345"/>
                  </a:lnTo>
                  <a:lnTo>
                    <a:pt x="853441" y="1364933"/>
                  </a:lnTo>
                  <a:lnTo>
                    <a:pt x="859473" y="1366838"/>
                  </a:lnTo>
                  <a:lnTo>
                    <a:pt x="864553" y="1369695"/>
                  </a:lnTo>
                  <a:lnTo>
                    <a:pt x="869633" y="1372870"/>
                  </a:lnTo>
                  <a:lnTo>
                    <a:pt x="874713" y="1376363"/>
                  </a:lnTo>
                  <a:lnTo>
                    <a:pt x="879158" y="1380173"/>
                  </a:lnTo>
                  <a:lnTo>
                    <a:pt x="882968" y="1384618"/>
                  </a:lnTo>
                  <a:lnTo>
                    <a:pt x="886461" y="1389380"/>
                  </a:lnTo>
                  <a:lnTo>
                    <a:pt x="889636" y="1394460"/>
                  </a:lnTo>
                  <a:lnTo>
                    <a:pt x="892493" y="1399858"/>
                  </a:lnTo>
                  <a:lnTo>
                    <a:pt x="894398" y="1405573"/>
                  </a:lnTo>
                  <a:lnTo>
                    <a:pt x="895986" y="1411605"/>
                  </a:lnTo>
                  <a:lnTo>
                    <a:pt x="896621" y="1417320"/>
                  </a:lnTo>
                  <a:lnTo>
                    <a:pt x="896938" y="1423670"/>
                  </a:lnTo>
                  <a:lnTo>
                    <a:pt x="896621" y="1430338"/>
                  </a:lnTo>
                  <a:lnTo>
                    <a:pt x="895986" y="1436370"/>
                  </a:lnTo>
                  <a:lnTo>
                    <a:pt x="894398" y="1442403"/>
                  </a:lnTo>
                  <a:lnTo>
                    <a:pt x="892493" y="1448118"/>
                  </a:lnTo>
                  <a:lnTo>
                    <a:pt x="889636" y="1453515"/>
                  </a:lnTo>
                  <a:lnTo>
                    <a:pt x="886461" y="1458595"/>
                  </a:lnTo>
                  <a:lnTo>
                    <a:pt x="882968" y="1463358"/>
                  </a:lnTo>
                  <a:lnTo>
                    <a:pt x="879158" y="1467485"/>
                  </a:lnTo>
                  <a:lnTo>
                    <a:pt x="874713" y="1471930"/>
                  </a:lnTo>
                  <a:lnTo>
                    <a:pt x="869633" y="1475423"/>
                  </a:lnTo>
                  <a:lnTo>
                    <a:pt x="864553" y="1478598"/>
                  </a:lnTo>
                  <a:lnTo>
                    <a:pt x="859473" y="1480820"/>
                  </a:lnTo>
                  <a:lnTo>
                    <a:pt x="853441" y="1483360"/>
                  </a:lnTo>
                  <a:lnTo>
                    <a:pt x="847726" y="1484313"/>
                  </a:lnTo>
                  <a:lnTo>
                    <a:pt x="841376" y="1485583"/>
                  </a:lnTo>
                  <a:lnTo>
                    <a:pt x="835026" y="1485900"/>
                  </a:lnTo>
                  <a:lnTo>
                    <a:pt x="711201" y="1485900"/>
                  </a:lnTo>
                  <a:lnTo>
                    <a:pt x="705168" y="1485583"/>
                  </a:lnTo>
                  <a:lnTo>
                    <a:pt x="698818" y="1484313"/>
                  </a:lnTo>
                  <a:lnTo>
                    <a:pt x="692786" y="1483360"/>
                  </a:lnTo>
                  <a:lnTo>
                    <a:pt x="687388" y="1480820"/>
                  </a:lnTo>
                  <a:lnTo>
                    <a:pt x="681991" y="1478598"/>
                  </a:lnTo>
                  <a:lnTo>
                    <a:pt x="676911" y="1475423"/>
                  </a:lnTo>
                  <a:lnTo>
                    <a:pt x="672148" y="1471930"/>
                  </a:lnTo>
                  <a:lnTo>
                    <a:pt x="667703" y="1467485"/>
                  </a:lnTo>
                  <a:lnTo>
                    <a:pt x="663576" y="1463358"/>
                  </a:lnTo>
                  <a:lnTo>
                    <a:pt x="660083" y="1458595"/>
                  </a:lnTo>
                  <a:lnTo>
                    <a:pt x="656908" y="1453515"/>
                  </a:lnTo>
                  <a:lnTo>
                    <a:pt x="654368" y="1448118"/>
                  </a:lnTo>
                  <a:lnTo>
                    <a:pt x="652463" y="1442403"/>
                  </a:lnTo>
                  <a:lnTo>
                    <a:pt x="650876" y="1436370"/>
                  </a:lnTo>
                  <a:lnTo>
                    <a:pt x="649923" y="1430338"/>
                  </a:lnTo>
                  <a:lnTo>
                    <a:pt x="649288" y="1423670"/>
                  </a:lnTo>
                  <a:lnTo>
                    <a:pt x="649923" y="1417320"/>
                  </a:lnTo>
                  <a:lnTo>
                    <a:pt x="650876" y="1411605"/>
                  </a:lnTo>
                  <a:lnTo>
                    <a:pt x="652463" y="1405573"/>
                  </a:lnTo>
                  <a:lnTo>
                    <a:pt x="654368" y="1399858"/>
                  </a:lnTo>
                  <a:lnTo>
                    <a:pt x="656908" y="1394460"/>
                  </a:lnTo>
                  <a:lnTo>
                    <a:pt x="660083" y="1389380"/>
                  </a:lnTo>
                  <a:lnTo>
                    <a:pt x="663576" y="1384618"/>
                  </a:lnTo>
                  <a:lnTo>
                    <a:pt x="667703" y="1380173"/>
                  </a:lnTo>
                  <a:lnTo>
                    <a:pt x="672148" y="1376363"/>
                  </a:lnTo>
                  <a:lnTo>
                    <a:pt x="676911" y="1372870"/>
                  </a:lnTo>
                  <a:lnTo>
                    <a:pt x="681991" y="1369695"/>
                  </a:lnTo>
                  <a:lnTo>
                    <a:pt x="687388" y="1366838"/>
                  </a:lnTo>
                  <a:lnTo>
                    <a:pt x="692786" y="1364933"/>
                  </a:lnTo>
                  <a:lnTo>
                    <a:pt x="698818" y="1363345"/>
                  </a:lnTo>
                  <a:lnTo>
                    <a:pt x="705168" y="1362710"/>
                  </a:lnTo>
                  <a:lnTo>
                    <a:pt x="711201" y="1362075"/>
                  </a:lnTo>
                  <a:close/>
                  <a:moveTo>
                    <a:pt x="1181793" y="1068388"/>
                  </a:moveTo>
                  <a:lnTo>
                    <a:pt x="1199238" y="1082973"/>
                  </a:lnTo>
                  <a:lnTo>
                    <a:pt x="1215731" y="1097240"/>
                  </a:lnTo>
                  <a:lnTo>
                    <a:pt x="1231590" y="1112142"/>
                  </a:lnTo>
                  <a:lnTo>
                    <a:pt x="1247448" y="1127044"/>
                  </a:lnTo>
                  <a:lnTo>
                    <a:pt x="1262038" y="1142262"/>
                  </a:lnTo>
                  <a:lnTo>
                    <a:pt x="1276628" y="1157164"/>
                  </a:lnTo>
                  <a:lnTo>
                    <a:pt x="1290267" y="1172700"/>
                  </a:lnTo>
                  <a:lnTo>
                    <a:pt x="1304222" y="1188236"/>
                  </a:lnTo>
                  <a:lnTo>
                    <a:pt x="1316909" y="1203772"/>
                  </a:lnTo>
                  <a:lnTo>
                    <a:pt x="1329596" y="1219308"/>
                  </a:lnTo>
                  <a:lnTo>
                    <a:pt x="1341332" y="1235160"/>
                  </a:lnTo>
                  <a:lnTo>
                    <a:pt x="1353067" y="1250696"/>
                  </a:lnTo>
                  <a:lnTo>
                    <a:pt x="1363851" y="1266866"/>
                  </a:lnTo>
                  <a:lnTo>
                    <a:pt x="1374952" y="1282402"/>
                  </a:lnTo>
                  <a:lnTo>
                    <a:pt x="1385102" y="1298572"/>
                  </a:lnTo>
                  <a:lnTo>
                    <a:pt x="1394934" y="1314425"/>
                  </a:lnTo>
                  <a:lnTo>
                    <a:pt x="1404132" y="1330278"/>
                  </a:lnTo>
                  <a:lnTo>
                    <a:pt x="1413330" y="1346131"/>
                  </a:lnTo>
                  <a:lnTo>
                    <a:pt x="1421894" y="1362301"/>
                  </a:lnTo>
                  <a:lnTo>
                    <a:pt x="1430141" y="1377837"/>
                  </a:lnTo>
                  <a:lnTo>
                    <a:pt x="1438070" y="1394007"/>
                  </a:lnTo>
                  <a:lnTo>
                    <a:pt x="1445365" y="1409543"/>
                  </a:lnTo>
                  <a:lnTo>
                    <a:pt x="1452343" y="1425079"/>
                  </a:lnTo>
                  <a:lnTo>
                    <a:pt x="1459003" y="1440931"/>
                  </a:lnTo>
                  <a:lnTo>
                    <a:pt x="1465664" y="1456467"/>
                  </a:lnTo>
                  <a:lnTo>
                    <a:pt x="1471690" y="1471686"/>
                  </a:lnTo>
                  <a:lnTo>
                    <a:pt x="1477399" y="1486905"/>
                  </a:lnTo>
                  <a:lnTo>
                    <a:pt x="1483109" y="1502124"/>
                  </a:lnTo>
                  <a:lnTo>
                    <a:pt x="1488183" y="1517025"/>
                  </a:lnTo>
                  <a:lnTo>
                    <a:pt x="1492624" y="1531927"/>
                  </a:lnTo>
                  <a:lnTo>
                    <a:pt x="1501822" y="1561413"/>
                  </a:lnTo>
                  <a:lnTo>
                    <a:pt x="1506579" y="1577901"/>
                  </a:lnTo>
                  <a:lnTo>
                    <a:pt x="1510703" y="1594705"/>
                  </a:lnTo>
                  <a:lnTo>
                    <a:pt x="1514509" y="1611192"/>
                  </a:lnTo>
                  <a:lnTo>
                    <a:pt x="1518315" y="1627045"/>
                  </a:lnTo>
                  <a:lnTo>
                    <a:pt x="1521804" y="1643532"/>
                  </a:lnTo>
                  <a:lnTo>
                    <a:pt x="1524976" y="1659067"/>
                  </a:lnTo>
                  <a:lnTo>
                    <a:pt x="1530685" y="1690773"/>
                  </a:lnTo>
                  <a:lnTo>
                    <a:pt x="1535125" y="1721528"/>
                  </a:lnTo>
                  <a:lnTo>
                    <a:pt x="1538931" y="1751014"/>
                  </a:lnTo>
                  <a:lnTo>
                    <a:pt x="1541786" y="1780184"/>
                  </a:lnTo>
                  <a:lnTo>
                    <a:pt x="1543689" y="1807451"/>
                  </a:lnTo>
                  <a:lnTo>
                    <a:pt x="1545275" y="1834084"/>
                  </a:lnTo>
                  <a:lnTo>
                    <a:pt x="1545909" y="1859448"/>
                  </a:lnTo>
                  <a:lnTo>
                    <a:pt x="1546226" y="1883228"/>
                  </a:lnTo>
                  <a:lnTo>
                    <a:pt x="1546226" y="1905739"/>
                  </a:lnTo>
                  <a:lnTo>
                    <a:pt x="1545592" y="1926665"/>
                  </a:lnTo>
                  <a:lnTo>
                    <a:pt x="1544640" y="1946005"/>
                  </a:lnTo>
                  <a:lnTo>
                    <a:pt x="1543689" y="1963443"/>
                  </a:lnTo>
                  <a:lnTo>
                    <a:pt x="1542420" y="1979613"/>
                  </a:lnTo>
                  <a:lnTo>
                    <a:pt x="1286461" y="1979613"/>
                  </a:lnTo>
                  <a:lnTo>
                    <a:pt x="1288681" y="1961224"/>
                  </a:lnTo>
                  <a:lnTo>
                    <a:pt x="1289632" y="1948859"/>
                  </a:lnTo>
                  <a:lnTo>
                    <a:pt x="1290901" y="1934591"/>
                  </a:lnTo>
                  <a:lnTo>
                    <a:pt x="1291535" y="1919055"/>
                  </a:lnTo>
                  <a:lnTo>
                    <a:pt x="1291853" y="1900983"/>
                  </a:lnTo>
                  <a:lnTo>
                    <a:pt x="1292487" y="1881642"/>
                  </a:lnTo>
                  <a:lnTo>
                    <a:pt x="1291853" y="1861033"/>
                  </a:lnTo>
                  <a:lnTo>
                    <a:pt x="1291218" y="1839156"/>
                  </a:lnTo>
                  <a:lnTo>
                    <a:pt x="1289950" y="1815694"/>
                  </a:lnTo>
                  <a:lnTo>
                    <a:pt x="1287729" y="1791281"/>
                  </a:lnTo>
                  <a:lnTo>
                    <a:pt x="1284875" y="1765916"/>
                  </a:lnTo>
                  <a:lnTo>
                    <a:pt x="1281069" y="1739283"/>
                  </a:lnTo>
                  <a:lnTo>
                    <a:pt x="1276311" y="1712016"/>
                  </a:lnTo>
                  <a:lnTo>
                    <a:pt x="1273456" y="1698383"/>
                  </a:lnTo>
                  <a:lnTo>
                    <a:pt x="1270919" y="1684115"/>
                  </a:lnTo>
                  <a:lnTo>
                    <a:pt x="1267430" y="1669847"/>
                  </a:lnTo>
                  <a:lnTo>
                    <a:pt x="1263624" y="1655263"/>
                  </a:lnTo>
                  <a:lnTo>
                    <a:pt x="1259818" y="1640678"/>
                  </a:lnTo>
                  <a:lnTo>
                    <a:pt x="1256012" y="1626410"/>
                  </a:lnTo>
                  <a:lnTo>
                    <a:pt x="1251254" y="1611509"/>
                  </a:lnTo>
                  <a:lnTo>
                    <a:pt x="1246497" y="1596607"/>
                  </a:lnTo>
                  <a:lnTo>
                    <a:pt x="1241105" y="1581705"/>
                  </a:lnTo>
                  <a:lnTo>
                    <a:pt x="1235713" y="1566803"/>
                  </a:lnTo>
                  <a:lnTo>
                    <a:pt x="1229686" y="1551902"/>
                  </a:lnTo>
                  <a:lnTo>
                    <a:pt x="1223343" y="1536683"/>
                  </a:lnTo>
                  <a:lnTo>
                    <a:pt x="1216365" y="1521781"/>
                  </a:lnTo>
                  <a:lnTo>
                    <a:pt x="1209387" y="1506880"/>
                  </a:lnTo>
                  <a:lnTo>
                    <a:pt x="1201775" y="1491661"/>
                  </a:lnTo>
                  <a:lnTo>
                    <a:pt x="1194163" y="1476759"/>
                  </a:lnTo>
                  <a:lnTo>
                    <a:pt x="1185599" y="1461540"/>
                  </a:lnTo>
                  <a:lnTo>
                    <a:pt x="1176718" y="1446638"/>
                  </a:lnTo>
                  <a:lnTo>
                    <a:pt x="1167520" y="1431737"/>
                  </a:lnTo>
                  <a:lnTo>
                    <a:pt x="1157688" y="1416835"/>
                  </a:lnTo>
                  <a:lnTo>
                    <a:pt x="1147538" y="1402567"/>
                  </a:lnTo>
                  <a:lnTo>
                    <a:pt x="1136437" y="1387666"/>
                  </a:lnTo>
                  <a:lnTo>
                    <a:pt x="1125653" y="1373081"/>
                  </a:lnTo>
                  <a:lnTo>
                    <a:pt x="1113918" y="1359130"/>
                  </a:lnTo>
                  <a:lnTo>
                    <a:pt x="1101231" y="1344545"/>
                  </a:lnTo>
                  <a:lnTo>
                    <a:pt x="1088861" y="1330595"/>
                  </a:lnTo>
                  <a:lnTo>
                    <a:pt x="1075540" y="1316961"/>
                  </a:lnTo>
                  <a:lnTo>
                    <a:pt x="1061267" y="1303011"/>
                  </a:lnTo>
                  <a:lnTo>
                    <a:pt x="1046994" y="1289377"/>
                  </a:lnTo>
                  <a:lnTo>
                    <a:pt x="1032087" y="1276061"/>
                  </a:lnTo>
                  <a:lnTo>
                    <a:pt x="1016228" y="1263062"/>
                  </a:lnTo>
                  <a:lnTo>
                    <a:pt x="1000052" y="1250379"/>
                  </a:lnTo>
                  <a:lnTo>
                    <a:pt x="983242" y="1237697"/>
                  </a:lnTo>
                  <a:lnTo>
                    <a:pt x="965798" y="1225332"/>
                  </a:lnTo>
                  <a:lnTo>
                    <a:pt x="947402" y="1213283"/>
                  </a:lnTo>
                  <a:lnTo>
                    <a:pt x="928688" y="1201552"/>
                  </a:lnTo>
                  <a:lnTo>
                    <a:pt x="946767" y="1194260"/>
                  </a:lnTo>
                  <a:lnTo>
                    <a:pt x="964212" y="1186968"/>
                  </a:lnTo>
                  <a:lnTo>
                    <a:pt x="981973" y="1179358"/>
                  </a:lnTo>
                  <a:lnTo>
                    <a:pt x="998784" y="1171749"/>
                  </a:lnTo>
                  <a:lnTo>
                    <a:pt x="1015594" y="1163822"/>
                  </a:lnTo>
                  <a:lnTo>
                    <a:pt x="1032087" y="1155896"/>
                  </a:lnTo>
                  <a:lnTo>
                    <a:pt x="1048580" y="1147652"/>
                  </a:lnTo>
                  <a:lnTo>
                    <a:pt x="1064122" y="1139726"/>
                  </a:lnTo>
                  <a:lnTo>
                    <a:pt x="1079663" y="1130848"/>
                  </a:lnTo>
                  <a:lnTo>
                    <a:pt x="1095522" y="1122288"/>
                  </a:lnTo>
                  <a:lnTo>
                    <a:pt x="1110429" y="1113727"/>
                  </a:lnTo>
                  <a:lnTo>
                    <a:pt x="1125336" y="1105167"/>
                  </a:lnTo>
                  <a:lnTo>
                    <a:pt x="1139609" y="1096289"/>
                  </a:lnTo>
                  <a:lnTo>
                    <a:pt x="1154199" y="1087094"/>
                  </a:lnTo>
                  <a:lnTo>
                    <a:pt x="1168155" y="1077900"/>
                  </a:lnTo>
                  <a:lnTo>
                    <a:pt x="1181793" y="1068388"/>
                  </a:lnTo>
                  <a:close/>
                  <a:moveTo>
                    <a:pt x="711201" y="495300"/>
                  </a:moveTo>
                  <a:lnTo>
                    <a:pt x="835026" y="495300"/>
                  </a:lnTo>
                  <a:lnTo>
                    <a:pt x="841376" y="495617"/>
                  </a:lnTo>
                  <a:lnTo>
                    <a:pt x="847726" y="496570"/>
                  </a:lnTo>
                  <a:lnTo>
                    <a:pt x="853441" y="498157"/>
                  </a:lnTo>
                  <a:lnTo>
                    <a:pt x="859473" y="500062"/>
                  </a:lnTo>
                  <a:lnTo>
                    <a:pt x="864553" y="502602"/>
                  </a:lnTo>
                  <a:lnTo>
                    <a:pt x="869633" y="505777"/>
                  </a:lnTo>
                  <a:lnTo>
                    <a:pt x="874713" y="509270"/>
                  </a:lnTo>
                  <a:lnTo>
                    <a:pt x="879158" y="513397"/>
                  </a:lnTo>
                  <a:lnTo>
                    <a:pt x="882968" y="518160"/>
                  </a:lnTo>
                  <a:lnTo>
                    <a:pt x="886461" y="522605"/>
                  </a:lnTo>
                  <a:lnTo>
                    <a:pt x="889636" y="527685"/>
                  </a:lnTo>
                  <a:lnTo>
                    <a:pt x="892493" y="533400"/>
                  </a:lnTo>
                  <a:lnTo>
                    <a:pt x="894398" y="538797"/>
                  </a:lnTo>
                  <a:lnTo>
                    <a:pt x="895986" y="544512"/>
                  </a:lnTo>
                  <a:lnTo>
                    <a:pt x="896621" y="550862"/>
                  </a:lnTo>
                  <a:lnTo>
                    <a:pt x="896938" y="557212"/>
                  </a:lnTo>
                  <a:lnTo>
                    <a:pt x="896621" y="563562"/>
                  </a:lnTo>
                  <a:lnTo>
                    <a:pt x="895986" y="569595"/>
                  </a:lnTo>
                  <a:lnTo>
                    <a:pt x="894398" y="575627"/>
                  </a:lnTo>
                  <a:lnTo>
                    <a:pt x="892493" y="581342"/>
                  </a:lnTo>
                  <a:lnTo>
                    <a:pt x="889636" y="586740"/>
                  </a:lnTo>
                  <a:lnTo>
                    <a:pt x="886461" y="591820"/>
                  </a:lnTo>
                  <a:lnTo>
                    <a:pt x="882968" y="596265"/>
                  </a:lnTo>
                  <a:lnTo>
                    <a:pt x="879158" y="601027"/>
                  </a:lnTo>
                  <a:lnTo>
                    <a:pt x="874713" y="605155"/>
                  </a:lnTo>
                  <a:lnTo>
                    <a:pt x="869633" y="608647"/>
                  </a:lnTo>
                  <a:lnTo>
                    <a:pt x="864553" y="611822"/>
                  </a:lnTo>
                  <a:lnTo>
                    <a:pt x="859473" y="614045"/>
                  </a:lnTo>
                  <a:lnTo>
                    <a:pt x="853441" y="616267"/>
                  </a:lnTo>
                  <a:lnTo>
                    <a:pt x="847726" y="617855"/>
                  </a:lnTo>
                  <a:lnTo>
                    <a:pt x="841376" y="618807"/>
                  </a:lnTo>
                  <a:lnTo>
                    <a:pt x="835026" y="619125"/>
                  </a:lnTo>
                  <a:lnTo>
                    <a:pt x="711201" y="619125"/>
                  </a:lnTo>
                  <a:lnTo>
                    <a:pt x="705168" y="618807"/>
                  </a:lnTo>
                  <a:lnTo>
                    <a:pt x="698818" y="617855"/>
                  </a:lnTo>
                  <a:lnTo>
                    <a:pt x="692786" y="616267"/>
                  </a:lnTo>
                  <a:lnTo>
                    <a:pt x="687388" y="614045"/>
                  </a:lnTo>
                  <a:lnTo>
                    <a:pt x="681991" y="611822"/>
                  </a:lnTo>
                  <a:lnTo>
                    <a:pt x="676911" y="608647"/>
                  </a:lnTo>
                  <a:lnTo>
                    <a:pt x="672148" y="605155"/>
                  </a:lnTo>
                  <a:lnTo>
                    <a:pt x="667703" y="601027"/>
                  </a:lnTo>
                  <a:lnTo>
                    <a:pt x="663576" y="596265"/>
                  </a:lnTo>
                  <a:lnTo>
                    <a:pt x="660083" y="591820"/>
                  </a:lnTo>
                  <a:lnTo>
                    <a:pt x="656908" y="586740"/>
                  </a:lnTo>
                  <a:lnTo>
                    <a:pt x="654368" y="581342"/>
                  </a:lnTo>
                  <a:lnTo>
                    <a:pt x="652463" y="575627"/>
                  </a:lnTo>
                  <a:lnTo>
                    <a:pt x="650876" y="569595"/>
                  </a:lnTo>
                  <a:lnTo>
                    <a:pt x="649923" y="563562"/>
                  </a:lnTo>
                  <a:lnTo>
                    <a:pt x="649288" y="557212"/>
                  </a:lnTo>
                  <a:lnTo>
                    <a:pt x="649923" y="550862"/>
                  </a:lnTo>
                  <a:lnTo>
                    <a:pt x="650876" y="544512"/>
                  </a:lnTo>
                  <a:lnTo>
                    <a:pt x="652463" y="538797"/>
                  </a:lnTo>
                  <a:lnTo>
                    <a:pt x="654368" y="533400"/>
                  </a:lnTo>
                  <a:lnTo>
                    <a:pt x="656908" y="527685"/>
                  </a:lnTo>
                  <a:lnTo>
                    <a:pt x="660083" y="522605"/>
                  </a:lnTo>
                  <a:lnTo>
                    <a:pt x="663576" y="518160"/>
                  </a:lnTo>
                  <a:lnTo>
                    <a:pt x="667703" y="513397"/>
                  </a:lnTo>
                  <a:lnTo>
                    <a:pt x="672148" y="509270"/>
                  </a:lnTo>
                  <a:lnTo>
                    <a:pt x="676911" y="505777"/>
                  </a:lnTo>
                  <a:lnTo>
                    <a:pt x="681991" y="502602"/>
                  </a:lnTo>
                  <a:lnTo>
                    <a:pt x="687388" y="500062"/>
                  </a:lnTo>
                  <a:lnTo>
                    <a:pt x="692786" y="498157"/>
                  </a:lnTo>
                  <a:lnTo>
                    <a:pt x="698818" y="496570"/>
                  </a:lnTo>
                  <a:lnTo>
                    <a:pt x="705168" y="495617"/>
                  </a:lnTo>
                  <a:lnTo>
                    <a:pt x="711201" y="495300"/>
                  </a:lnTo>
                  <a:close/>
                  <a:moveTo>
                    <a:pt x="587375" y="247650"/>
                  </a:moveTo>
                  <a:lnTo>
                    <a:pt x="958851" y="247650"/>
                  </a:lnTo>
                  <a:lnTo>
                    <a:pt x="965201" y="247967"/>
                  </a:lnTo>
                  <a:lnTo>
                    <a:pt x="971551" y="249237"/>
                  </a:lnTo>
                  <a:lnTo>
                    <a:pt x="977266" y="250507"/>
                  </a:lnTo>
                  <a:lnTo>
                    <a:pt x="982981" y="252730"/>
                  </a:lnTo>
                  <a:lnTo>
                    <a:pt x="988378" y="255587"/>
                  </a:lnTo>
                  <a:lnTo>
                    <a:pt x="993458" y="258127"/>
                  </a:lnTo>
                  <a:lnTo>
                    <a:pt x="998221" y="262255"/>
                  </a:lnTo>
                  <a:lnTo>
                    <a:pt x="1002348" y="266065"/>
                  </a:lnTo>
                  <a:lnTo>
                    <a:pt x="1006793" y="270510"/>
                  </a:lnTo>
                  <a:lnTo>
                    <a:pt x="1010286" y="274955"/>
                  </a:lnTo>
                  <a:lnTo>
                    <a:pt x="1013461" y="280352"/>
                  </a:lnTo>
                  <a:lnTo>
                    <a:pt x="1015683" y="285750"/>
                  </a:lnTo>
                  <a:lnTo>
                    <a:pt x="1017588" y="291465"/>
                  </a:lnTo>
                  <a:lnTo>
                    <a:pt x="1019176" y="297497"/>
                  </a:lnTo>
                  <a:lnTo>
                    <a:pt x="1020446" y="303212"/>
                  </a:lnTo>
                  <a:lnTo>
                    <a:pt x="1020763" y="309880"/>
                  </a:lnTo>
                  <a:lnTo>
                    <a:pt x="1020446" y="316230"/>
                  </a:lnTo>
                  <a:lnTo>
                    <a:pt x="1019176" y="322262"/>
                  </a:lnTo>
                  <a:lnTo>
                    <a:pt x="1017588" y="328295"/>
                  </a:lnTo>
                  <a:lnTo>
                    <a:pt x="1015683" y="334010"/>
                  </a:lnTo>
                  <a:lnTo>
                    <a:pt x="1013461" y="339407"/>
                  </a:lnTo>
                  <a:lnTo>
                    <a:pt x="1010286" y="344487"/>
                  </a:lnTo>
                  <a:lnTo>
                    <a:pt x="1006793" y="349250"/>
                  </a:lnTo>
                  <a:lnTo>
                    <a:pt x="1002348" y="353377"/>
                  </a:lnTo>
                  <a:lnTo>
                    <a:pt x="998221" y="357505"/>
                  </a:lnTo>
                  <a:lnTo>
                    <a:pt x="993458" y="360997"/>
                  </a:lnTo>
                  <a:lnTo>
                    <a:pt x="988378" y="364172"/>
                  </a:lnTo>
                  <a:lnTo>
                    <a:pt x="982981" y="366712"/>
                  </a:lnTo>
                  <a:lnTo>
                    <a:pt x="977266" y="368617"/>
                  </a:lnTo>
                  <a:lnTo>
                    <a:pt x="971551" y="370205"/>
                  </a:lnTo>
                  <a:lnTo>
                    <a:pt x="965201" y="371475"/>
                  </a:lnTo>
                  <a:lnTo>
                    <a:pt x="958851" y="371475"/>
                  </a:lnTo>
                  <a:lnTo>
                    <a:pt x="587375" y="371475"/>
                  </a:lnTo>
                  <a:lnTo>
                    <a:pt x="581343" y="371475"/>
                  </a:lnTo>
                  <a:lnTo>
                    <a:pt x="575310" y="370205"/>
                  </a:lnTo>
                  <a:lnTo>
                    <a:pt x="568960" y="368617"/>
                  </a:lnTo>
                  <a:lnTo>
                    <a:pt x="563563" y="366712"/>
                  </a:lnTo>
                  <a:lnTo>
                    <a:pt x="558165" y="364172"/>
                  </a:lnTo>
                  <a:lnTo>
                    <a:pt x="553085" y="360997"/>
                  </a:lnTo>
                  <a:lnTo>
                    <a:pt x="548323" y="357505"/>
                  </a:lnTo>
                  <a:lnTo>
                    <a:pt x="543878" y="353377"/>
                  </a:lnTo>
                  <a:lnTo>
                    <a:pt x="539750" y="349250"/>
                  </a:lnTo>
                  <a:lnTo>
                    <a:pt x="536258" y="344487"/>
                  </a:lnTo>
                  <a:lnTo>
                    <a:pt x="533083" y="339407"/>
                  </a:lnTo>
                  <a:lnTo>
                    <a:pt x="530543" y="334010"/>
                  </a:lnTo>
                  <a:lnTo>
                    <a:pt x="528320" y="328295"/>
                  </a:lnTo>
                  <a:lnTo>
                    <a:pt x="527050" y="322262"/>
                  </a:lnTo>
                  <a:lnTo>
                    <a:pt x="526098" y="316230"/>
                  </a:lnTo>
                  <a:lnTo>
                    <a:pt x="525463" y="309880"/>
                  </a:lnTo>
                  <a:lnTo>
                    <a:pt x="526098" y="303212"/>
                  </a:lnTo>
                  <a:lnTo>
                    <a:pt x="527050" y="297497"/>
                  </a:lnTo>
                  <a:lnTo>
                    <a:pt x="528320" y="291465"/>
                  </a:lnTo>
                  <a:lnTo>
                    <a:pt x="530543" y="285750"/>
                  </a:lnTo>
                  <a:lnTo>
                    <a:pt x="533083" y="280352"/>
                  </a:lnTo>
                  <a:lnTo>
                    <a:pt x="536258" y="274955"/>
                  </a:lnTo>
                  <a:lnTo>
                    <a:pt x="539750" y="270510"/>
                  </a:lnTo>
                  <a:lnTo>
                    <a:pt x="543878" y="266065"/>
                  </a:lnTo>
                  <a:lnTo>
                    <a:pt x="548323" y="262255"/>
                  </a:lnTo>
                  <a:lnTo>
                    <a:pt x="553085" y="258127"/>
                  </a:lnTo>
                  <a:lnTo>
                    <a:pt x="558165" y="255587"/>
                  </a:lnTo>
                  <a:lnTo>
                    <a:pt x="563563" y="252730"/>
                  </a:lnTo>
                  <a:lnTo>
                    <a:pt x="568960" y="250507"/>
                  </a:lnTo>
                  <a:lnTo>
                    <a:pt x="575310" y="249237"/>
                  </a:lnTo>
                  <a:lnTo>
                    <a:pt x="581343" y="247967"/>
                  </a:lnTo>
                  <a:lnTo>
                    <a:pt x="587375" y="247650"/>
                  </a:lnTo>
                  <a:close/>
                  <a:moveTo>
                    <a:pt x="1286299" y="0"/>
                  </a:moveTo>
                  <a:lnTo>
                    <a:pt x="1542417" y="0"/>
                  </a:lnTo>
                  <a:lnTo>
                    <a:pt x="1543686" y="15872"/>
                  </a:lnTo>
                  <a:lnTo>
                    <a:pt x="1544638" y="33332"/>
                  </a:lnTo>
                  <a:lnTo>
                    <a:pt x="1545590" y="53014"/>
                  </a:lnTo>
                  <a:lnTo>
                    <a:pt x="1546225" y="73648"/>
                  </a:lnTo>
                  <a:lnTo>
                    <a:pt x="1546225" y="96504"/>
                  </a:lnTo>
                  <a:lnTo>
                    <a:pt x="1545908" y="120313"/>
                  </a:lnTo>
                  <a:lnTo>
                    <a:pt x="1545273" y="145709"/>
                  </a:lnTo>
                  <a:lnTo>
                    <a:pt x="1543686" y="172057"/>
                  </a:lnTo>
                  <a:lnTo>
                    <a:pt x="1541782" y="199993"/>
                  </a:lnTo>
                  <a:lnTo>
                    <a:pt x="1538926" y="228881"/>
                  </a:lnTo>
                  <a:lnTo>
                    <a:pt x="1535117" y="258721"/>
                  </a:lnTo>
                  <a:lnTo>
                    <a:pt x="1530674" y="289196"/>
                  </a:lnTo>
                  <a:lnTo>
                    <a:pt x="1524961" y="320941"/>
                  </a:lnTo>
                  <a:lnTo>
                    <a:pt x="1521788" y="336496"/>
                  </a:lnTo>
                  <a:lnTo>
                    <a:pt x="1518297" y="353003"/>
                  </a:lnTo>
                  <a:lnTo>
                    <a:pt x="1514488" y="369193"/>
                  </a:lnTo>
                  <a:lnTo>
                    <a:pt x="1510680" y="385701"/>
                  </a:lnTo>
                  <a:lnTo>
                    <a:pt x="1506554" y="402525"/>
                  </a:lnTo>
                  <a:lnTo>
                    <a:pt x="1501793" y="419033"/>
                  </a:lnTo>
                  <a:lnTo>
                    <a:pt x="1495129" y="441254"/>
                  </a:lnTo>
                  <a:lnTo>
                    <a:pt x="1488147" y="463476"/>
                  </a:lnTo>
                  <a:lnTo>
                    <a:pt x="1479895" y="486332"/>
                  </a:lnTo>
                  <a:lnTo>
                    <a:pt x="1471009" y="509506"/>
                  </a:lnTo>
                  <a:lnTo>
                    <a:pt x="1461805" y="532997"/>
                  </a:lnTo>
                  <a:lnTo>
                    <a:pt x="1451966" y="556806"/>
                  </a:lnTo>
                  <a:lnTo>
                    <a:pt x="1440858" y="580297"/>
                  </a:lnTo>
                  <a:lnTo>
                    <a:pt x="1428798" y="604741"/>
                  </a:lnTo>
                  <a:lnTo>
                    <a:pt x="1416421" y="628549"/>
                  </a:lnTo>
                  <a:lnTo>
                    <a:pt x="1402774" y="652675"/>
                  </a:lnTo>
                  <a:lnTo>
                    <a:pt x="1388175" y="677119"/>
                  </a:lnTo>
                  <a:lnTo>
                    <a:pt x="1372941" y="700928"/>
                  </a:lnTo>
                  <a:lnTo>
                    <a:pt x="1356438" y="725371"/>
                  </a:lnTo>
                  <a:lnTo>
                    <a:pt x="1338665" y="749180"/>
                  </a:lnTo>
                  <a:lnTo>
                    <a:pt x="1329779" y="760925"/>
                  </a:lnTo>
                  <a:lnTo>
                    <a:pt x="1320258" y="772671"/>
                  </a:lnTo>
                  <a:lnTo>
                    <a:pt x="1310737" y="784417"/>
                  </a:lnTo>
                  <a:lnTo>
                    <a:pt x="1300898" y="796480"/>
                  </a:lnTo>
                  <a:lnTo>
                    <a:pt x="1290743" y="807908"/>
                  </a:lnTo>
                  <a:lnTo>
                    <a:pt x="1279952" y="819654"/>
                  </a:lnTo>
                  <a:lnTo>
                    <a:pt x="1269161" y="831399"/>
                  </a:lnTo>
                  <a:lnTo>
                    <a:pt x="1258054" y="842827"/>
                  </a:lnTo>
                  <a:lnTo>
                    <a:pt x="1246628" y="854256"/>
                  </a:lnTo>
                  <a:lnTo>
                    <a:pt x="1234886" y="865366"/>
                  </a:lnTo>
                  <a:lnTo>
                    <a:pt x="1222826" y="876794"/>
                  </a:lnTo>
                  <a:lnTo>
                    <a:pt x="1210765" y="887905"/>
                  </a:lnTo>
                  <a:lnTo>
                    <a:pt x="1198071" y="898698"/>
                  </a:lnTo>
                  <a:lnTo>
                    <a:pt x="1185376" y="909809"/>
                  </a:lnTo>
                  <a:lnTo>
                    <a:pt x="1172046" y="920285"/>
                  </a:lnTo>
                  <a:lnTo>
                    <a:pt x="1158082" y="931396"/>
                  </a:lnTo>
                  <a:lnTo>
                    <a:pt x="1144435" y="941872"/>
                  </a:lnTo>
                  <a:lnTo>
                    <a:pt x="1130154" y="952030"/>
                  </a:lnTo>
                  <a:lnTo>
                    <a:pt x="1115555" y="962188"/>
                  </a:lnTo>
                  <a:lnTo>
                    <a:pt x="1100638" y="972347"/>
                  </a:lnTo>
                  <a:lnTo>
                    <a:pt x="1085404" y="982505"/>
                  </a:lnTo>
                  <a:lnTo>
                    <a:pt x="1070171" y="992346"/>
                  </a:lnTo>
                  <a:lnTo>
                    <a:pt x="1053985" y="1001869"/>
                  </a:lnTo>
                  <a:lnTo>
                    <a:pt x="1037482" y="1011710"/>
                  </a:lnTo>
                  <a:lnTo>
                    <a:pt x="1021296" y="1020916"/>
                  </a:lnTo>
                  <a:lnTo>
                    <a:pt x="1004158" y="1030122"/>
                  </a:lnTo>
                  <a:lnTo>
                    <a:pt x="986703" y="1039011"/>
                  </a:lnTo>
                  <a:lnTo>
                    <a:pt x="968930" y="1047582"/>
                  </a:lnTo>
                  <a:lnTo>
                    <a:pt x="951157" y="1056153"/>
                  </a:lnTo>
                  <a:lnTo>
                    <a:pt x="932750" y="1065042"/>
                  </a:lnTo>
                  <a:lnTo>
                    <a:pt x="913707" y="1072978"/>
                  </a:lnTo>
                  <a:lnTo>
                    <a:pt x="894665" y="1080914"/>
                  </a:lnTo>
                  <a:lnTo>
                    <a:pt x="874671" y="1088850"/>
                  </a:lnTo>
                  <a:lnTo>
                    <a:pt x="854677" y="1096152"/>
                  </a:lnTo>
                  <a:lnTo>
                    <a:pt x="834365" y="1103771"/>
                  </a:lnTo>
                  <a:lnTo>
                    <a:pt x="813419" y="1110754"/>
                  </a:lnTo>
                  <a:lnTo>
                    <a:pt x="785490" y="1120595"/>
                  </a:lnTo>
                  <a:lnTo>
                    <a:pt x="757879" y="1131071"/>
                  </a:lnTo>
                  <a:lnTo>
                    <a:pt x="731855" y="1142182"/>
                  </a:lnTo>
                  <a:lnTo>
                    <a:pt x="706148" y="1153293"/>
                  </a:lnTo>
                  <a:lnTo>
                    <a:pt x="681710" y="1165038"/>
                  </a:lnTo>
                  <a:lnTo>
                    <a:pt x="658225" y="1177736"/>
                  </a:lnTo>
                  <a:lnTo>
                    <a:pt x="635056" y="1190117"/>
                  </a:lnTo>
                  <a:lnTo>
                    <a:pt x="613158" y="1203450"/>
                  </a:lnTo>
                  <a:lnTo>
                    <a:pt x="591894" y="1216782"/>
                  </a:lnTo>
                  <a:lnTo>
                    <a:pt x="571900" y="1231068"/>
                  </a:lnTo>
                  <a:lnTo>
                    <a:pt x="552223" y="1245035"/>
                  </a:lnTo>
                  <a:lnTo>
                    <a:pt x="533498" y="1259638"/>
                  </a:lnTo>
                  <a:lnTo>
                    <a:pt x="516043" y="1274558"/>
                  </a:lnTo>
                  <a:lnTo>
                    <a:pt x="498588" y="1289796"/>
                  </a:lnTo>
                  <a:lnTo>
                    <a:pt x="482084" y="1305033"/>
                  </a:lnTo>
                  <a:lnTo>
                    <a:pt x="466533" y="1321223"/>
                  </a:lnTo>
                  <a:lnTo>
                    <a:pt x="451617" y="1336778"/>
                  </a:lnTo>
                  <a:lnTo>
                    <a:pt x="437653" y="1352968"/>
                  </a:lnTo>
                  <a:lnTo>
                    <a:pt x="424006" y="1369158"/>
                  </a:lnTo>
                  <a:lnTo>
                    <a:pt x="410993" y="1385666"/>
                  </a:lnTo>
                  <a:lnTo>
                    <a:pt x="398933" y="1402491"/>
                  </a:lnTo>
                  <a:lnTo>
                    <a:pt x="387191" y="1419315"/>
                  </a:lnTo>
                  <a:lnTo>
                    <a:pt x="376083" y="1436140"/>
                  </a:lnTo>
                  <a:lnTo>
                    <a:pt x="365927" y="1452965"/>
                  </a:lnTo>
                  <a:lnTo>
                    <a:pt x="356089" y="1470425"/>
                  </a:lnTo>
                  <a:lnTo>
                    <a:pt x="346567" y="1487250"/>
                  </a:lnTo>
                  <a:lnTo>
                    <a:pt x="337998" y="1504392"/>
                  </a:lnTo>
                  <a:lnTo>
                    <a:pt x="329747" y="1521534"/>
                  </a:lnTo>
                  <a:lnTo>
                    <a:pt x="322447" y="1538994"/>
                  </a:lnTo>
                  <a:lnTo>
                    <a:pt x="315465" y="1555819"/>
                  </a:lnTo>
                  <a:lnTo>
                    <a:pt x="308800" y="1572961"/>
                  </a:lnTo>
                  <a:lnTo>
                    <a:pt x="302453" y="1589786"/>
                  </a:lnTo>
                  <a:lnTo>
                    <a:pt x="297058" y="1606928"/>
                  </a:lnTo>
                  <a:lnTo>
                    <a:pt x="291345" y="1623435"/>
                  </a:lnTo>
                  <a:lnTo>
                    <a:pt x="286902" y="1640260"/>
                  </a:lnTo>
                  <a:lnTo>
                    <a:pt x="282459" y="1656767"/>
                  </a:lnTo>
                  <a:lnTo>
                    <a:pt x="278650" y="1673275"/>
                  </a:lnTo>
                  <a:lnTo>
                    <a:pt x="274525" y="1689465"/>
                  </a:lnTo>
                  <a:lnTo>
                    <a:pt x="271351" y="1705337"/>
                  </a:lnTo>
                  <a:lnTo>
                    <a:pt x="268495" y="1721210"/>
                  </a:lnTo>
                  <a:lnTo>
                    <a:pt x="265956" y="1736765"/>
                  </a:lnTo>
                  <a:lnTo>
                    <a:pt x="263734" y="1752002"/>
                  </a:lnTo>
                  <a:lnTo>
                    <a:pt x="261830" y="1766922"/>
                  </a:lnTo>
                  <a:lnTo>
                    <a:pt x="260243" y="1781525"/>
                  </a:lnTo>
                  <a:lnTo>
                    <a:pt x="257387" y="1809460"/>
                  </a:lnTo>
                  <a:lnTo>
                    <a:pt x="255482" y="1836761"/>
                  </a:lnTo>
                  <a:lnTo>
                    <a:pt x="254530" y="1861840"/>
                  </a:lnTo>
                  <a:lnTo>
                    <a:pt x="254530" y="1885331"/>
                  </a:lnTo>
                  <a:lnTo>
                    <a:pt x="254530" y="1906600"/>
                  </a:lnTo>
                  <a:lnTo>
                    <a:pt x="255482" y="1925964"/>
                  </a:lnTo>
                  <a:lnTo>
                    <a:pt x="256752" y="1943107"/>
                  </a:lnTo>
                  <a:lnTo>
                    <a:pt x="257704" y="1958027"/>
                  </a:lnTo>
                  <a:lnTo>
                    <a:pt x="260243" y="1979613"/>
                  </a:lnTo>
                  <a:lnTo>
                    <a:pt x="4126" y="1979613"/>
                  </a:lnTo>
                  <a:lnTo>
                    <a:pt x="2856" y="1963423"/>
                  </a:lnTo>
                  <a:lnTo>
                    <a:pt x="1587" y="1945964"/>
                  </a:lnTo>
                  <a:lnTo>
                    <a:pt x="952" y="1926599"/>
                  </a:lnTo>
                  <a:lnTo>
                    <a:pt x="317" y="1905648"/>
                  </a:lnTo>
                  <a:lnTo>
                    <a:pt x="0" y="1883109"/>
                  </a:lnTo>
                  <a:lnTo>
                    <a:pt x="317" y="1859300"/>
                  </a:lnTo>
                  <a:lnTo>
                    <a:pt x="1269" y="1833904"/>
                  </a:lnTo>
                  <a:lnTo>
                    <a:pt x="2856" y="1807238"/>
                  </a:lnTo>
                  <a:lnTo>
                    <a:pt x="4760" y="1779938"/>
                  </a:lnTo>
                  <a:lnTo>
                    <a:pt x="7934" y="1750732"/>
                  </a:lnTo>
                  <a:lnTo>
                    <a:pt x="11425" y="1721210"/>
                  </a:lnTo>
                  <a:lnTo>
                    <a:pt x="16186" y="1690417"/>
                  </a:lnTo>
                  <a:lnTo>
                    <a:pt x="21581" y="1658672"/>
                  </a:lnTo>
                  <a:lnTo>
                    <a:pt x="24755" y="1643117"/>
                  </a:lnTo>
                  <a:lnTo>
                    <a:pt x="28246" y="1626610"/>
                  </a:lnTo>
                  <a:lnTo>
                    <a:pt x="31737" y="1610737"/>
                  </a:lnTo>
                  <a:lnTo>
                    <a:pt x="36180" y="1594230"/>
                  </a:lnTo>
                  <a:lnTo>
                    <a:pt x="40306" y="1577405"/>
                  </a:lnTo>
                  <a:lnTo>
                    <a:pt x="45066" y="1560898"/>
                  </a:lnTo>
                  <a:lnTo>
                    <a:pt x="51414" y="1538359"/>
                  </a:lnTo>
                  <a:lnTo>
                    <a:pt x="58713" y="1516137"/>
                  </a:lnTo>
                  <a:lnTo>
                    <a:pt x="66647" y="1493599"/>
                  </a:lnTo>
                  <a:lnTo>
                    <a:pt x="75216" y="1470425"/>
                  </a:lnTo>
                  <a:lnTo>
                    <a:pt x="84737" y="1446933"/>
                  </a:lnTo>
                  <a:lnTo>
                    <a:pt x="94893" y="1422807"/>
                  </a:lnTo>
                  <a:lnTo>
                    <a:pt x="105684" y="1398999"/>
                  </a:lnTo>
                  <a:lnTo>
                    <a:pt x="117427" y="1375190"/>
                  </a:lnTo>
                  <a:lnTo>
                    <a:pt x="130121" y="1351381"/>
                  </a:lnTo>
                  <a:lnTo>
                    <a:pt x="143768" y="1326937"/>
                  </a:lnTo>
                  <a:lnTo>
                    <a:pt x="158367" y="1302811"/>
                  </a:lnTo>
                  <a:lnTo>
                    <a:pt x="173601" y="1278685"/>
                  </a:lnTo>
                  <a:lnTo>
                    <a:pt x="190422" y="1254559"/>
                  </a:lnTo>
                  <a:lnTo>
                    <a:pt x="207560" y="1230750"/>
                  </a:lnTo>
                  <a:lnTo>
                    <a:pt x="217081" y="1219005"/>
                  </a:lnTo>
                  <a:lnTo>
                    <a:pt x="226602" y="1206624"/>
                  </a:lnTo>
                  <a:lnTo>
                    <a:pt x="235805" y="1194878"/>
                  </a:lnTo>
                  <a:lnTo>
                    <a:pt x="245961" y="1183133"/>
                  </a:lnTo>
                  <a:lnTo>
                    <a:pt x="256117" y="1171387"/>
                  </a:lnTo>
                  <a:lnTo>
                    <a:pt x="266908" y="1159959"/>
                  </a:lnTo>
                  <a:lnTo>
                    <a:pt x="277381" y="1148213"/>
                  </a:lnTo>
                  <a:lnTo>
                    <a:pt x="288806" y="1137103"/>
                  </a:lnTo>
                  <a:lnTo>
                    <a:pt x="300231" y="1125675"/>
                  </a:lnTo>
                  <a:lnTo>
                    <a:pt x="311974" y="1114246"/>
                  </a:lnTo>
                  <a:lnTo>
                    <a:pt x="323717" y="1102818"/>
                  </a:lnTo>
                  <a:lnTo>
                    <a:pt x="336094" y="1092025"/>
                  </a:lnTo>
                  <a:lnTo>
                    <a:pt x="348789" y="1080914"/>
                  </a:lnTo>
                  <a:lnTo>
                    <a:pt x="361484" y="1070121"/>
                  </a:lnTo>
                  <a:lnTo>
                    <a:pt x="374813" y="1059010"/>
                  </a:lnTo>
                  <a:lnTo>
                    <a:pt x="388143" y="1048534"/>
                  </a:lnTo>
                  <a:lnTo>
                    <a:pt x="402424" y="1037741"/>
                  </a:lnTo>
                  <a:lnTo>
                    <a:pt x="416389" y="1027583"/>
                  </a:lnTo>
                  <a:lnTo>
                    <a:pt x="430988" y="1017107"/>
                  </a:lnTo>
                  <a:lnTo>
                    <a:pt x="445904" y="1007266"/>
                  </a:lnTo>
                  <a:lnTo>
                    <a:pt x="461138" y="997108"/>
                  </a:lnTo>
                  <a:lnTo>
                    <a:pt x="476689" y="987267"/>
                  </a:lnTo>
                  <a:lnTo>
                    <a:pt x="492240" y="977426"/>
                  </a:lnTo>
                  <a:lnTo>
                    <a:pt x="508743" y="968220"/>
                  </a:lnTo>
                  <a:lnTo>
                    <a:pt x="525247" y="958696"/>
                  </a:lnTo>
                  <a:lnTo>
                    <a:pt x="542385" y="949808"/>
                  </a:lnTo>
                  <a:lnTo>
                    <a:pt x="559840" y="940602"/>
                  </a:lnTo>
                  <a:lnTo>
                    <a:pt x="577295" y="931713"/>
                  </a:lnTo>
                  <a:lnTo>
                    <a:pt x="595385" y="923142"/>
                  </a:lnTo>
                  <a:lnTo>
                    <a:pt x="614110" y="914888"/>
                  </a:lnTo>
                  <a:lnTo>
                    <a:pt x="633152" y="906635"/>
                  </a:lnTo>
                  <a:lnTo>
                    <a:pt x="652195" y="898698"/>
                  </a:lnTo>
                  <a:lnTo>
                    <a:pt x="671872" y="891080"/>
                  </a:lnTo>
                  <a:lnTo>
                    <a:pt x="691866" y="883143"/>
                  </a:lnTo>
                  <a:lnTo>
                    <a:pt x="712178" y="876160"/>
                  </a:lnTo>
                  <a:lnTo>
                    <a:pt x="732807" y="868541"/>
                  </a:lnTo>
                  <a:lnTo>
                    <a:pt x="761053" y="858700"/>
                  </a:lnTo>
                  <a:lnTo>
                    <a:pt x="788346" y="848541"/>
                  </a:lnTo>
                  <a:lnTo>
                    <a:pt x="814688" y="837748"/>
                  </a:lnTo>
                  <a:lnTo>
                    <a:pt x="840078" y="826320"/>
                  </a:lnTo>
                  <a:lnTo>
                    <a:pt x="864833" y="814574"/>
                  </a:lnTo>
                  <a:lnTo>
                    <a:pt x="888318" y="801876"/>
                  </a:lnTo>
                  <a:lnTo>
                    <a:pt x="911169" y="789496"/>
                  </a:lnTo>
                  <a:lnTo>
                    <a:pt x="933067" y="776163"/>
                  </a:lnTo>
                  <a:lnTo>
                    <a:pt x="954013" y="762830"/>
                  </a:lnTo>
                  <a:lnTo>
                    <a:pt x="974642" y="749180"/>
                  </a:lnTo>
                  <a:lnTo>
                    <a:pt x="994002" y="734577"/>
                  </a:lnTo>
                  <a:lnTo>
                    <a:pt x="1012409" y="720292"/>
                  </a:lnTo>
                  <a:lnTo>
                    <a:pt x="1030500" y="705372"/>
                  </a:lnTo>
                  <a:lnTo>
                    <a:pt x="1047320" y="690134"/>
                  </a:lnTo>
                  <a:lnTo>
                    <a:pt x="1063823" y="674579"/>
                  </a:lnTo>
                  <a:lnTo>
                    <a:pt x="1079374" y="659024"/>
                  </a:lnTo>
                  <a:lnTo>
                    <a:pt x="1094291" y="642834"/>
                  </a:lnTo>
                  <a:lnTo>
                    <a:pt x="1108890" y="626962"/>
                  </a:lnTo>
                  <a:lnTo>
                    <a:pt x="1122219" y="610772"/>
                  </a:lnTo>
                  <a:lnTo>
                    <a:pt x="1135231" y="594265"/>
                  </a:lnTo>
                  <a:lnTo>
                    <a:pt x="1147292" y="577440"/>
                  </a:lnTo>
                  <a:lnTo>
                    <a:pt x="1159034" y="560615"/>
                  </a:lnTo>
                  <a:lnTo>
                    <a:pt x="1169825" y="543790"/>
                  </a:lnTo>
                  <a:lnTo>
                    <a:pt x="1180298" y="526965"/>
                  </a:lnTo>
                  <a:lnTo>
                    <a:pt x="1189819" y="510141"/>
                  </a:lnTo>
                  <a:lnTo>
                    <a:pt x="1199340" y="492998"/>
                  </a:lnTo>
                  <a:lnTo>
                    <a:pt x="1207909" y="475856"/>
                  </a:lnTo>
                  <a:lnTo>
                    <a:pt x="1216161" y="458714"/>
                  </a:lnTo>
                  <a:lnTo>
                    <a:pt x="1223778" y="441572"/>
                  </a:lnTo>
                  <a:lnTo>
                    <a:pt x="1231077" y="424429"/>
                  </a:lnTo>
                  <a:lnTo>
                    <a:pt x="1237425" y="407605"/>
                  </a:lnTo>
                  <a:lnTo>
                    <a:pt x="1243455" y="390462"/>
                  </a:lnTo>
                  <a:lnTo>
                    <a:pt x="1249485" y="373320"/>
                  </a:lnTo>
                  <a:lnTo>
                    <a:pt x="1254562" y="356495"/>
                  </a:lnTo>
                  <a:lnTo>
                    <a:pt x="1259323" y="340305"/>
                  </a:lnTo>
                  <a:lnTo>
                    <a:pt x="1264084" y="323798"/>
                  </a:lnTo>
                  <a:lnTo>
                    <a:pt x="1267892" y="307291"/>
                  </a:lnTo>
                  <a:lnTo>
                    <a:pt x="1271383" y="291101"/>
                  </a:lnTo>
                  <a:lnTo>
                    <a:pt x="1274874" y="275228"/>
                  </a:lnTo>
                  <a:lnTo>
                    <a:pt x="1277730" y="259356"/>
                  </a:lnTo>
                  <a:lnTo>
                    <a:pt x="1280269" y="243801"/>
                  </a:lnTo>
                  <a:lnTo>
                    <a:pt x="1282808" y="228563"/>
                  </a:lnTo>
                  <a:lnTo>
                    <a:pt x="1284713" y="213643"/>
                  </a:lnTo>
                  <a:lnTo>
                    <a:pt x="1286299" y="199040"/>
                  </a:lnTo>
                  <a:lnTo>
                    <a:pt x="1289156" y="170470"/>
                  </a:lnTo>
                  <a:lnTo>
                    <a:pt x="1291060" y="143804"/>
                  </a:lnTo>
                  <a:lnTo>
                    <a:pt x="1291695" y="118408"/>
                  </a:lnTo>
                  <a:lnTo>
                    <a:pt x="1292329" y="94917"/>
                  </a:lnTo>
                  <a:lnTo>
                    <a:pt x="1291695" y="73331"/>
                  </a:lnTo>
                  <a:lnTo>
                    <a:pt x="1291060" y="54284"/>
                  </a:lnTo>
                  <a:lnTo>
                    <a:pt x="1289790" y="36824"/>
                  </a:lnTo>
                  <a:lnTo>
                    <a:pt x="1288521" y="22221"/>
                  </a:lnTo>
                  <a:lnTo>
                    <a:pt x="1286299" y="0"/>
                  </a:lnTo>
                  <a:close/>
                  <a:moveTo>
                    <a:pt x="463603" y="0"/>
                  </a:moveTo>
                  <a:lnTo>
                    <a:pt x="1082623" y="0"/>
                  </a:lnTo>
                  <a:lnTo>
                    <a:pt x="1088978" y="637"/>
                  </a:lnTo>
                  <a:lnTo>
                    <a:pt x="1095016" y="1273"/>
                  </a:lnTo>
                  <a:lnTo>
                    <a:pt x="1101054" y="2865"/>
                  </a:lnTo>
                  <a:lnTo>
                    <a:pt x="1106773" y="5093"/>
                  </a:lnTo>
                  <a:lnTo>
                    <a:pt x="1112176" y="7639"/>
                  </a:lnTo>
                  <a:lnTo>
                    <a:pt x="1117260" y="10823"/>
                  </a:lnTo>
                  <a:lnTo>
                    <a:pt x="1122026" y="14324"/>
                  </a:lnTo>
                  <a:lnTo>
                    <a:pt x="1126157" y="18144"/>
                  </a:lnTo>
                  <a:lnTo>
                    <a:pt x="1130606" y="22919"/>
                  </a:lnTo>
                  <a:lnTo>
                    <a:pt x="1134102" y="27693"/>
                  </a:lnTo>
                  <a:lnTo>
                    <a:pt x="1137279" y="32786"/>
                  </a:lnTo>
                  <a:lnTo>
                    <a:pt x="1139504" y="37880"/>
                  </a:lnTo>
                  <a:lnTo>
                    <a:pt x="1141411" y="43609"/>
                  </a:lnTo>
                  <a:lnTo>
                    <a:pt x="1142999" y="49657"/>
                  </a:lnTo>
                  <a:lnTo>
                    <a:pt x="1144270" y="56024"/>
                  </a:lnTo>
                  <a:lnTo>
                    <a:pt x="1144588" y="62072"/>
                  </a:lnTo>
                  <a:lnTo>
                    <a:pt x="1144270" y="68438"/>
                  </a:lnTo>
                  <a:lnTo>
                    <a:pt x="1142999" y="74804"/>
                  </a:lnTo>
                  <a:lnTo>
                    <a:pt x="1141411" y="80534"/>
                  </a:lnTo>
                  <a:lnTo>
                    <a:pt x="1139504" y="86264"/>
                  </a:lnTo>
                  <a:lnTo>
                    <a:pt x="1137279" y="91675"/>
                  </a:lnTo>
                  <a:lnTo>
                    <a:pt x="1134102" y="96768"/>
                  </a:lnTo>
                  <a:lnTo>
                    <a:pt x="1130606" y="101543"/>
                  </a:lnTo>
                  <a:lnTo>
                    <a:pt x="1126157" y="105681"/>
                  </a:lnTo>
                  <a:lnTo>
                    <a:pt x="1122026" y="110137"/>
                  </a:lnTo>
                  <a:lnTo>
                    <a:pt x="1117260" y="113639"/>
                  </a:lnTo>
                  <a:lnTo>
                    <a:pt x="1112176" y="116504"/>
                  </a:lnTo>
                  <a:lnTo>
                    <a:pt x="1106773" y="119050"/>
                  </a:lnTo>
                  <a:lnTo>
                    <a:pt x="1101054" y="121278"/>
                  </a:lnTo>
                  <a:lnTo>
                    <a:pt x="1095016" y="122552"/>
                  </a:lnTo>
                  <a:lnTo>
                    <a:pt x="1088978" y="123825"/>
                  </a:lnTo>
                  <a:lnTo>
                    <a:pt x="1082623" y="123825"/>
                  </a:lnTo>
                  <a:lnTo>
                    <a:pt x="463603" y="123825"/>
                  </a:lnTo>
                  <a:lnTo>
                    <a:pt x="457248" y="123825"/>
                  </a:lnTo>
                  <a:lnTo>
                    <a:pt x="450892" y="122552"/>
                  </a:lnTo>
                  <a:lnTo>
                    <a:pt x="445172" y="121278"/>
                  </a:lnTo>
                  <a:lnTo>
                    <a:pt x="439135" y="119050"/>
                  </a:lnTo>
                  <a:lnTo>
                    <a:pt x="433733" y="116504"/>
                  </a:lnTo>
                  <a:lnTo>
                    <a:pt x="428648" y="113639"/>
                  </a:lnTo>
                  <a:lnTo>
                    <a:pt x="423882" y="110137"/>
                  </a:lnTo>
                  <a:lnTo>
                    <a:pt x="419433" y="105681"/>
                  </a:lnTo>
                  <a:lnTo>
                    <a:pt x="415620" y="101543"/>
                  </a:lnTo>
                  <a:lnTo>
                    <a:pt x="412124" y="96768"/>
                  </a:lnTo>
                  <a:lnTo>
                    <a:pt x="408946" y="91675"/>
                  </a:lnTo>
                  <a:lnTo>
                    <a:pt x="406087" y="86264"/>
                  </a:lnTo>
                  <a:lnTo>
                    <a:pt x="404180" y="80534"/>
                  </a:lnTo>
                  <a:lnTo>
                    <a:pt x="402591" y="74804"/>
                  </a:lnTo>
                  <a:lnTo>
                    <a:pt x="401956" y="68438"/>
                  </a:lnTo>
                  <a:lnTo>
                    <a:pt x="401638" y="62072"/>
                  </a:lnTo>
                  <a:lnTo>
                    <a:pt x="401956" y="56024"/>
                  </a:lnTo>
                  <a:lnTo>
                    <a:pt x="402591" y="49657"/>
                  </a:lnTo>
                  <a:lnTo>
                    <a:pt x="404180" y="43609"/>
                  </a:lnTo>
                  <a:lnTo>
                    <a:pt x="406087" y="37880"/>
                  </a:lnTo>
                  <a:lnTo>
                    <a:pt x="408946" y="32786"/>
                  </a:lnTo>
                  <a:lnTo>
                    <a:pt x="412124" y="27693"/>
                  </a:lnTo>
                  <a:lnTo>
                    <a:pt x="415620" y="22919"/>
                  </a:lnTo>
                  <a:lnTo>
                    <a:pt x="419433" y="18144"/>
                  </a:lnTo>
                  <a:lnTo>
                    <a:pt x="423882" y="14324"/>
                  </a:lnTo>
                  <a:lnTo>
                    <a:pt x="428648" y="10823"/>
                  </a:lnTo>
                  <a:lnTo>
                    <a:pt x="433733" y="7639"/>
                  </a:lnTo>
                  <a:lnTo>
                    <a:pt x="439135" y="5093"/>
                  </a:lnTo>
                  <a:lnTo>
                    <a:pt x="445172" y="2865"/>
                  </a:lnTo>
                  <a:lnTo>
                    <a:pt x="450892" y="1273"/>
                  </a:lnTo>
                  <a:lnTo>
                    <a:pt x="457248" y="637"/>
                  </a:lnTo>
                  <a:lnTo>
                    <a:pt x="463603" y="0"/>
                  </a:lnTo>
                  <a:close/>
                  <a:moveTo>
                    <a:pt x="4121" y="0"/>
                  </a:moveTo>
                  <a:lnTo>
                    <a:pt x="259949" y="0"/>
                  </a:lnTo>
                  <a:lnTo>
                    <a:pt x="258047" y="19063"/>
                  </a:lnTo>
                  <a:lnTo>
                    <a:pt x="256779" y="31137"/>
                  </a:lnTo>
                  <a:lnTo>
                    <a:pt x="255511" y="45752"/>
                  </a:lnTo>
                  <a:lnTo>
                    <a:pt x="254877" y="61638"/>
                  </a:lnTo>
                  <a:lnTo>
                    <a:pt x="254243" y="79430"/>
                  </a:lnTo>
                  <a:lnTo>
                    <a:pt x="254243" y="98493"/>
                  </a:lnTo>
                  <a:lnTo>
                    <a:pt x="254243" y="119463"/>
                  </a:lnTo>
                  <a:lnTo>
                    <a:pt x="255194" y="141386"/>
                  </a:lnTo>
                  <a:lnTo>
                    <a:pt x="256779" y="164897"/>
                  </a:lnTo>
                  <a:lnTo>
                    <a:pt x="258681" y="189362"/>
                  </a:lnTo>
                  <a:lnTo>
                    <a:pt x="261851" y="215097"/>
                  </a:lnTo>
                  <a:lnTo>
                    <a:pt x="265338" y="241786"/>
                  </a:lnTo>
                  <a:lnTo>
                    <a:pt x="270093" y="268792"/>
                  </a:lnTo>
                  <a:lnTo>
                    <a:pt x="272629" y="282772"/>
                  </a:lnTo>
                  <a:lnTo>
                    <a:pt x="275800" y="297069"/>
                  </a:lnTo>
                  <a:lnTo>
                    <a:pt x="279287" y="311049"/>
                  </a:lnTo>
                  <a:lnTo>
                    <a:pt x="282774" y="325664"/>
                  </a:lnTo>
                  <a:lnTo>
                    <a:pt x="286895" y="339962"/>
                  </a:lnTo>
                  <a:lnTo>
                    <a:pt x="290699" y="354577"/>
                  </a:lnTo>
                  <a:lnTo>
                    <a:pt x="295454" y="369510"/>
                  </a:lnTo>
                  <a:lnTo>
                    <a:pt x="300526" y="384443"/>
                  </a:lnTo>
                  <a:lnTo>
                    <a:pt x="305599" y="399375"/>
                  </a:lnTo>
                  <a:lnTo>
                    <a:pt x="310988" y="414308"/>
                  </a:lnTo>
                  <a:lnTo>
                    <a:pt x="317011" y="428923"/>
                  </a:lnTo>
                  <a:lnTo>
                    <a:pt x="323668" y="444492"/>
                  </a:lnTo>
                  <a:lnTo>
                    <a:pt x="330326" y="459107"/>
                  </a:lnTo>
                  <a:lnTo>
                    <a:pt x="337300" y="474040"/>
                  </a:lnTo>
                  <a:lnTo>
                    <a:pt x="344591" y="489291"/>
                  </a:lnTo>
                  <a:lnTo>
                    <a:pt x="352516" y="504223"/>
                  </a:lnTo>
                  <a:lnTo>
                    <a:pt x="361076" y="519156"/>
                  </a:lnTo>
                  <a:lnTo>
                    <a:pt x="370269" y="534089"/>
                  </a:lnTo>
                  <a:lnTo>
                    <a:pt x="379145" y="549022"/>
                  </a:lnTo>
                  <a:lnTo>
                    <a:pt x="388973" y="563955"/>
                  </a:lnTo>
                  <a:lnTo>
                    <a:pt x="399117" y="578888"/>
                  </a:lnTo>
                  <a:lnTo>
                    <a:pt x="410212" y="593503"/>
                  </a:lnTo>
                  <a:lnTo>
                    <a:pt x="420991" y="607800"/>
                  </a:lnTo>
                  <a:lnTo>
                    <a:pt x="432720" y="622416"/>
                  </a:lnTo>
                  <a:lnTo>
                    <a:pt x="445401" y="636395"/>
                  </a:lnTo>
                  <a:lnTo>
                    <a:pt x="457764" y="650693"/>
                  </a:lnTo>
                  <a:lnTo>
                    <a:pt x="471079" y="664355"/>
                  </a:lnTo>
                  <a:lnTo>
                    <a:pt x="485344" y="678017"/>
                  </a:lnTo>
                  <a:lnTo>
                    <a:pt x="499610" y="691679"/>
                  </a:lnTo>
                  <a:lnTo>
                    <a:pt x="514509" y="705023"/>
                  </a:lnTo>
                  <a:lnTo>
                    <a:pt x="530043" y="718050"/>
                  </a:lnTo>
                  <a:lnTo>
                    <a:pt x="546527" y="731076"/>
                  </a:lnTo>
                  <a:lnTo>
                    <a:pt x="563012" y="743467"/>
                  </a:lnTo>
                  <a:lnTo>
                    <a:pt x="580764" y="756176"/>
                  </a:lnTo>
                  <a:lnTo>
                    <a:pt x="598517" y="767932"/>
                  </a:lnTo>
                  <a:lnTo>
                    <a:pt x="617538" y="779688"/>
                  </a:lnTo>
                  <a:lnTo>
                    <a:pt x="599468" y="786995"/>
                  </a:lnTo>
                  <a:lnTo>
                    <a:pt x="581716" y="794621"/>
                  </a:lnTo>
                  <a:lnTo>
                    <a:pt x="564597" y="801928"/>
                  </a:lnTo>
                  <a:lnTo>
                    <a:pt x="547478" y="809871"/>
                  </a:lnTo>
                  <a:lnTo>
                    <a:pt x="530677" y="817496"/>
                  </a:lnTo>
                  <a:lnTo>
                    <a:pt x="514192" y="825440"/>
                  </a:lnTo>
                  <a:lnTo>
                    <a:pt x="498025" y="833700"/>
                  </a:lnTo>
                  <a:lnTo>
                    <a:pt x="482174" y="841961"/>
                  </a:lnTo>
                  <a:lnTo>
                    <a:pt x="466323" y="850539"/>
                  </a:lnTo>
                  <a:lnTo>
                    <a:pt x="451107" y="858800"/>
                  </a:lnTo>
                  <a:lnTo>
                    <a:pt x="435890" y="867696"/>
                  </a:lnTo>
                  <a:lnTo>
                    <a:pt x="420991" y="876275"/>
                  </a:lnTo>
                  <a:lnTo>
                    <a:pt x="406408" y="885489"/>
                  </a:lnTo>
                  <a:lnTo>
                    <a:pt x="392143" y="894385"/>
                  </a:lnTo>
                  <a:lnTo>
                    <a:pt x="377877" y="903917"/>
                  </a:lnTo>
                  <a:lnTo>
                    <a:pt x="364246" y="912813"/>
                  </a:lnTo>
                  <a:lnTo>
                    <a:pt x="347444" y="898833"/>
                  </a:lnTo>
                  <a:lnTo>
                    <a:pt x="330643" y="884218"/>
                  </a:lnTo>
                  <a:lnTo>
                    <a:pt x="314475" y="869285"/>
                  </a:lnTo>
                  <a:lnTo>
                    <a:pt x="299258" y="854352"/>
                  </a:lnTo>
                  <a:lnTo>
                    <a:pt x="284359" y="839102"/>
                  </a:lnTo>
                  <a:lnTo>
                    <a:pt x="270093" y="824169"/>
                  </a:lnTo>
                  <a:lnTo>
                    <a:pt x="255828" y="808600"/>
                  </a:lnTo>
                  <a:lnTo>
                    <a:pt x="242513" y="793350"/>
                  </a:lnTo>
                  <a:lnTo>
                    <a:pt x="229833" y="777781"/>
                  </a:lnTo>
                  <a:lnTo>
                    <a:pt x="217152" y="761895"/>
                  </a:lnTo>
                  <a:lnTo>
                    <a:pt x="205106" y="746327"/>
                  </a:lnTo>
                  <a:lnTo>
                    <a:pt x="193377" y="730441"/>
                  </a:lnTo>
                  <a:lnTo>
                    <a:pt x="182281" y="714555"/>
                  </a:lnTo>
                  <a:lnTo>
                    <a:pt x="171820" y="698669"/>
                  </a:lnTo>
                  <a:lnTo>
                    <a:pt x="161676" y="682783"/>
                  </a:lnTo>
                  <a:lnTo>
                    <a:pt x="151848" y="666579"/>
                  </a:lnTo>
                  <a:lnTo>
                    <a:pt x="142021" y="651011"/>
                  </a:lnTo>
                  <a:lnTo>
                    <a:pt x="133145" y="634807"/>
                  </a:lnTo>
                  <a:lnTo>
                    <a:pt x="124585" y="618921"/>
                  </a:lnTo>
                  <a:lnTo>
                    <a:pt x="116660" y="603035"/>
                  </a:lnTo>
                  <a:lnTo>
                    <a:pt x="108418" y="587149"/>
                  </a:lnTo>
                  <a:lnTo>
                    <a:pt x="101126" y="571263"/>
                  </a:lnTo>
                  <a:lnTo>
                    <a:pt x="93835" y="555694"/>
                  </a:lnTo>
                  <a:lnTo>
                    <a:pt x="87178" y="540126"/>
                  </a:lnTo>
                  <a:lnTo>
                    <a:pt x="81155" y="524240"/>
                  </a:lnTo>
                  <a:lnTo>
                    <a:pt x="74814" y="508989"/>
                  </a:lnTo>
                  <a:lnTo>
                    <a:pt x="68791" y="493739"/>
                  </a:lnTo>
                  <a:lnTo>
                    <a:pt x="63719" y="478488"/>
                  </a:lnTo>
                  <a:lnTo>
                    <a:pt x="58330" y="463555"/>
                  </a:lnTo>
                  <a:lnTo>
                    <a:pt x="53575" y="448622"/>
                  </a:lnTo>
                  <a:lnTo>
                    <a:pt x="45015" y="419392"/>
                  </a:lnTo>
                  <a:lnTo>
                    <a:pt x="40260" y="402870"/>
                  </a:lnTo>
                  <a:lnTo>
                    <a:pt x="36139" y="386031"/>
                  </a:lnTo>
                  <a:lnTo>
                    <a:pt x="31701" y="369510"/>
                  </a:lnTo>
                  <a:lnTo>
                    <a:pt x="28214" y="353306"/>
                  </a:lnTo>
                  <a:lnTo>
                    <a:pt x="24727" y="336784"/>
                  </a:lnTo>
                  <a:lnTo>
                    <a:pt x="21557" y="321216"/>
                  </a:lnTo>
                  <a:lnTo>
                    <a:pt x="16167" y="289444"/>
                  </a:lnTo>
                  <a:lnTo>
                    <a:pt x="11412" y="258943"/>
                  </a:lnTo>
                  <a:lnTo>
                    <a:pt x="7925" y="229077"/>
                  </a:lnTo>
                  <a:lnTo>
                    <a:pt x="4755" y="200164"/>
                  </a:lnTo>
                  <a:lnTo>
                    <a:pt x="2853" y="172205"/>
                  </a:lnTo>
                  <a:lnTo>
                    <a:pt x="1268" y="145834"/>
                  </a:lnTo>
                  <a:lnTo>
                    <a:pt x="317" y="120416"/>
                  </a:lnTo>
                  <a:lnTo>
                    <a:pt x="0" y="96587"/>
                  </a:lnTo>
                  <a:lnTo>
                    <a:pt x="317" y="73711"/>
                  </a:lnTo>
                  <a:lnTo>
                    <a:pt x="951" y="53059"/>
                  </a:lnTo>
                  <a:lnTo>
                    <a:pt x="1585" y="33361"/>
                  </a:lnTo>
                  <a:lnTo>
                    <a:pt x="2853" y="15886"/>
                  </a:lnTo>
                  <a:lnTo>
                    <a:pt x="412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lIns="110754" tIns="55377" rIns="110754" bIns="55377"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515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9107"/>
    </mc:Choice>
    <mc:Fallback xmlns="">
      <p:transition advTm="1910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2571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基本概念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714501" y="813535"/>
            <a:ext cx="7162800" cy="4721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声音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机械波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频率、振幅、频率范围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20Hz-20kHz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，音频信号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&lt;20Hz,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次音频信号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&gt;20kHz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，超音频信号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模拟信号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时间和幅度上均连续 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经数字化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数字信号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三个阶段：采样、量化和编码</a:t>
            </a:r>
          </a:p>
          <a:p>
            <a:pPr eaLnBrk="1" hangingPunct="1"/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213" y="808883"/>
            <a:ext cx="4043363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67D45E9B-C564-4845-8BCE-18D77405D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01" y="5407780"/>
            <a:ext cx="102203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267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2571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基本概念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714501" y="605192"/>
            <a:ext cx="4783474" cy="320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5000"/>
              </a:lnSpc>
              <a:spcAft>
                <a:spcPct val="15000"/>
              </a:spcAft>
              <a:buClr>
                <a:srgbClr val="FF3300"/>
              </a:buClr>
              <a:buNone/>
              <a:tabLst>
                <a:tab pos="268288" algn="l"/>
              </a:tabLst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声音在不同的介质中的传播速度：</a:t>
            </a:r>
            <a:endParaRPr lang="en-US" altLang="zh-CN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5000"/>
              </a:lnSpc>
              <a:spcAft>
                <a:spcPct val="15000"/>
              </a:spcAft>
              <a:buClr>
                <a:srgbClr val="FF3300"/>
              </a:buClr>
              <a:buNone/>
              <a:tabLst>
                <a:tab pos="268288" algn="l"/>
              </a:tabLst>
              <a:defRPr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真空 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0m/s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（也就是不能传播）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05000"/>
              </a:lnSpc>
              <a:spcAft>
                <a:spcPct val="15000"/>
              </a:spcAft>
              <a:buClr>
                <a:srgbClr val="FF3300"/>
              </a:buClr>
              <a:buNone/>
              <a:tabLst>
                <a:tab pos="268288" algn="l"/>
              </a:tabLst>
              <a:defRPr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空气（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25℃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346m/s</a:t>
            </a:r>
          </a:p>
          <a:p>
            <a:pPr marL="0" indent="0">
              <a:lnSpc>
                <a:spcPct val="105000"/>
              </a:lnSpc>
              <a:spcAft>
                <a:spcPct val="15000"/>
              </a:spcAft>
              <a:buClr>
                <a:srgbClr val="FF3300"/>
              </a:buClr>
              <a:buNone/>
              <a:tabLst>
                <a:tab pos="268288" algn="l"/>
              </a:tabLst>
              <a:defRPr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煤油（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25℃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 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1324m/s</a:t>
            </a:r>
          </a:p>
          <a:p>
            <a:pPr marL="0" indent="0">
              <a:lnSpc>
                <a:spcPct val="105000"/>
              </a:lnSpc>
              <a:spcAft>
                <a:spcPct val="15000"/>
              </a:spcAft>
              <a:buClr>
                <a:srgbClr val="FF3300"/>
              </a:buClr>
              <a:buNone/>
              <a:tabLst>
                <a:tab pos="268288" algn="l"/>
              </a:tabLst>
              <a:defRPr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海水（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25℃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 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1531m/s</a:t>
            </a:r>
          </a:p>
          <a:p>
            <a:pPr marL="0" indent="0">
              <a:lnSpc>
                <a:spcPct val="105000"/>
              </a:lnSpc>
              <a:spcAft>
                <a:spcPct val="15000"/>
              </a:spcAft>
              <a:buClr>
                <a:srgbClr val="FF3300"/>
              </a:buClr>
              <a:buNone/>
              <a:tabLst>
                <a:tab pos="268288" algn="l"/>
              </a:tabLst>
              <a:defRPr/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铜（棒） 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3750m/s</a:t>
            </a:r>
          </a:p>
        </p:txBody>
      </p:sp>
      <p:graphicFrame>
        <p:nvGraphicFramePr>
          <p:cNvPr id="15" name="Group 42">
            <a:extLst>
              <a:ext uri="{FF2B5EF4-FFF2-40B4-BE49-F238E27FC236}">
                <a16:creationId xmlns:a16="http://schemas.microsoft.com/office/drawing/2014/main" id="{604243C8-94A0-4EBD-90DA-DEB2CA0D6A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1275422"/>
              </p:ext>
            </p:extLst>
          </p:nvPr>
        </p:nvGraphicFramePr>
        <p:xfrm>
          <a:off x="5621029" y="573648"/>
          <a:ext cx="6048375" cy="3383280"/>
        </p:xfrm>
        <a:graphic>
          <a:graphicData uri="http://schemas.openxmlformats.org/drawingml/2006/table">
            <a:tbl>
              <a:tblPr/>
              <a:tblGrid>
                <a:gridCol w="3240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7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日常生活不同声源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带宽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(</a:t>
                      </a: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频率范围</a:t>
                      </a: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)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2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男声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F6F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100Hz 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～ 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9000Hz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2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女声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F6F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150Hz 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～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10000Hz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2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收音机调幅广播 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(AM)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声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F6F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50Hz 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～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7kHz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2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收音机调频广播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(FM)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声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F6F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20Hz 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～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15kHz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2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电话声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F6F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200Hz 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～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3400Hz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2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数字视频磁带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DAT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声音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F6F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20Hz 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～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20kHz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2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CD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唱盘声音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F6F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20Hz 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～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20kHz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2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专业级音响放大器声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F6F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 Narrow"/>
                          <a:ea typeface="楷体_GB2312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10Hz </a:t>
                      </a: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～ 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40kHz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5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37960D4C-38BD-402F-B598-50A6DD6C0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812" y="4096301"/>
            <a:ext cx="6048375" cy="257659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D30181B-9544-477D-B7B0-39BD95E216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6219" y="4244238"/>
            <a:ext cx="2971545" cy="1925067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E9322CA-89F5-4CDE-85A5-EB2F4C222627}"/>
              </a:ext>
            </a:extLst>
          </p:cNvPr>
          <p:cNvCxnSpPr>
            <a:cxnSpLocks/>
          </p:cNvCxnSpPr>
          <p:nvPr/>
        </p:nvCxnSpPr>
        <p:spPr>
          <a:xfrm flipH="1">
            <a:off x="8507392" y="4492638"/>
            <a:ext cx="592858" cy="55392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E4416253-1584-44E1-B571-D9A9D80E13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131026"/>
            <a:ext cx="2791799" cy="2156507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61C065F-0093-43D2-B121-2B4B748E0110}"/>
              </a:ext>
            </a:extLst>
          </p:cNvPr>
          <p:cNvCxnSpPr>
            <a:cxnSpLocks/>
          </p:cNvCxnSpPr>
          <p:nvPr/>
        </p:nvCxnSpPr>
        <p:spPr>
          <a:xfrm>
            <a:off x="2840318" y="4441600"/>
            <a:ext cx="265920" cy="4429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5620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392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声音的数字化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343" y="914400"/>
            <a:ext cx="82804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17"/>
          <p:cNvSpPr/>
          <p:nvPr/>
        </p:nvSpPr>
        <p:spPr>
          <a:xfrm>
            <a:off x="6291943" y="5638800"/>
            <a:ext cx="3962400" cy="685800"/>
          </a:xfrm>
          <a:prstGeom prst="rect">
            <a:avLst/>
          </a:prstGeom>
          <a:solidFill>
            <a:srgbClr val="0F6FC6"/>
          </a:solidFill>
          <a:ln w="25400" cap="flat" cmpd="sng" algn="ctr">
            <a:solidFill>
              <a:srgbClr val="0F6FC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宋体" panose="02010600030101010101" pitchFamily="2" charset="-122"/>
                <a:cs typeface="+mn-cs"/>
              </a:rPr>
              <a:t>将幅度值用二进制编码表示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tantia"/>
              <a:ea typeface="宋体" panose="02010600030101010101" pitchFamily="2" charset="-122"/>
              <a:cs typeface="+mn-cs"/>
            </a:endParaRPr>
          </a:p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宋体" panose="02010600030101010101" pitchFamily="2" charset="-122"/>
                <a:cs typeface="+mn-cs"/>
              </a:rPr>
              <a:t>——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tantia"/>
                <a:ea typeface="宋体" panose="02010600030101010101" pitchFamily="2" charset="-122"/>
                <a:cs typeface="+mn-cs"/>
              </a:rPr>
              <a:t>编码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95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4623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2.3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数字声音的质量参数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1358764" y="1126776"/>
            <a:ext cx="10123714" cy="44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采样频率：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每秒钟的采样次数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样本位数：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记录每个采样点使用的二进制位数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声道数：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获取的数据组数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数据率：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每秒钟的数据量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数字音频是原来声音的近似，采样频率越高，获得的点就越多，量化位数越多，得到的数据就越精确，声音的质量就越好。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当采样频率大于信号中最高频率的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倍时采样之后的数字信号能完整还原原始信号中的信息。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采样定理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，又称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奈奎斯特定理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36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392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2.4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 数据量的计算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714501" y="954269"/>
            <a:ext cx="11183716" cy="532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19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1600" b="1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just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宋体" charset="-122"/>
                <a:ea typeface="华文中宋" panose="02010600040101010101" pitchFamily="2" charset="-122"/>
                <a:cs typeface="Times New Roman" pitchFamily="18" charset="0"/>
              </a:rPr>
              <a:t>声音文件的数据量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20000"/>
              </a:lnSpc>
              <a:spcBef>
                <a:spcPct val="10000"/>
              </a:spcBef>
              <a:spcAft>
                <a:spcPts val="0"/>
              </a:spcAft>
              <a:buClr>
                <a:srgbClr val="FF0000"/>
              </a:buClr>
              <a:buSzPct val="55000"/>
              <a:buFont typeface="Wingdings" pitchFamily="2" charset="2"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charset="-122"/>
                <a:ea typeface="华文中宋" pitchFamily="2" charset="-122"/>
                <a:cs typeface="Times New Roman" pitchFamily="18" charset="0"/>
              </a:rPr>
              <a:t>  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charset="-122"/>
                <a:ea typeface="华文中宋" pitchFamily="2" charset="-122"/>
                <a:cs typeface="Times New Roman" pitchFamily="18" charset="0"/>
              </a:rPr>
              <a:t>=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charset="-122"/>
                <a:ea typeface="华文中宋" pitchFamily="2" charset="-122"/>
                <a:cs typeface="Times New Roman" pitchFamily="18" charset="0"/>
              </a:rPr>
              <a:t>采样频率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charset="-122"/>
                <a:ea typeface="华文中宋" pitchFamily="2" charset="-122"/>
                <a:cs typeface="Times New Roman" pitchFamily="18" charset="0"/>
              </a:rPr>
              <a:t>×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charset="-122"/>
                <a:ea typeface="华文中宋" pitchFamily="2" charset="-122"/>
                <a:cs typeface="Times New Roman" pitchFamily="18" charset="0"/>
              </a:rPr>
              <a:t>样本精度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charset="-122"/>
                <a:ea typeface="华文中宋" pitchFamily="2" charset="-122"/>
                <a:cs typeface="Times New Roman" pitchFamily="18" charset="0"/>
              </a:rPr>
              <a:t>×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charset="-122"/>
                <a:ea typeface="华文中宋" pitchFamily="2" charset="-122"/>
                <a:cs typeface="Times New Roman" pitchFamily="18" charset="0"/>
              </a:rPr>
              <a:t>声道数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charset="-122"/>
                <a:ea typeface="华文中宋" pitchFamily="2" charset="-122"/>
                <a:cs typeface="Times New Roman" pitchFamily="18" charset="0"/>
              </a:rPr>
              <a:t>×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charset="-122"/>
                <a:ea typeface="华文中宋" pitchFamily="2" charset="-122"/>
                <a:cs typeface="Times New Roman" pitchFamily="18" charset="0"/>
              </a:rPr>
              <a:t>时间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20000"/>
              </a:lnSpc>
              <a:spcBef>
                <a:spcPct val="10000"/>
              </a:spcBef>
              <a:spcAft>
                <a:spcPts val="0"/>
              </a:spcAft>
              <a:buClr>
                <a:srgbClr val="FF0000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charset="-122"/>
                <a:ea typeface="华文中宋" pitchFamily="2" charset="-122"/>
                <a:cs typeface="Times New Roman" pitchFamily="18" charset="0"/>
              </a:rPr>
              <a:t>举例：</a:t>
            </a:r>
            <a:endParaRPr lang="en-US" altLang="zh-CN" sz="3200" kern="0" dirty="0">
              <a:solidFill>
                <a:srgbClr val="000000"/>
              </a:solidFill>
              <a:latin typeface="宋体" charset="-122"/>
              <a:cs typeface="Times New Roman" pitchFamily="18" charset="0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20000"/>
              </a:lnSpc>
              <a:spcBef>
                <a:spcPct val="10000"/>
              </a:spcBef>
              <a:spcAft>
                <a:spcPts val="0"/>
              </a:spcAft>
              <a:buClr>
                <a:srgbClr val="FF0000"/>
              </a:buClr>
              <a:buSzPct val="55000"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charset="-122"/>
                <a:ea typeface="华文中宋" panose="02010600040101010101" pitchFamily="2" charset="-122"/>
                <a:cs typeface="Times New Roman" pitchFamily="18" charset="0"/>
              </a:rPr>
              <a:t>设采样频率为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charset="-122"/>
                <a:ea typeface="华文中宋" panose="02010600040101010101" pitchFamily="2" charset="-122"/>
                <a:cs typeface="Times New Roman" pitchFamily="18" charset="0"/>
              </a:rPr>
              <a:t>8kHz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charset="-122"/>
                <a:ea typeface="华文中宋" panose="02010600040101010101" pitchFamily="2" charset="-122"/>
                <a:cs typeface="Times New Roman" pitchFamily="18" charset="0"/>
              </a:rPr>
              <a:t>，样本精度为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charset="-122"/>
                <a:ea typeface="华文中宋" panose="02010600040101010101" pitchFamily="2" charset="-122"/>
                <a:cs typeface="Times New Roman" pitchFamily="18" charset="0"/>
              </a:rPr>
              <a:t>8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charset="-122"/>
                <a:ea typeface="华文中宋" panose="02010600040101010101" pitchFamily="2" charset="-122"/>
                <a:cs typeface="Times New Roman" pitchFamily="18" charset="0"/>
              </a:rPr>
              <a:t>位，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charset="-122"/>
                <a:ea typeface="华文中宋" panose="02010600040101010101" pitchFamily="2" charset="-122"/>
                <a:cs typeface="Times New Roman" pitchFamily="18" charset="0"/>
              </a:rPr>
              <a:t>1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charset="-122"/>
                <a:ea typeface="华文中宋" panose="02010600040101010101" pitchFamily="2" charset="-122"/>
                <a:cs typeface="Times New Roman" pitchFamily="18" charset="0"/>
              </a:rPr>
              <a:t>分钟双声道声音文件的数据量为：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charset="-122"/>
                <a:ea typeface="华文中宋" panose="02010600040101010101" pitchFamily="2" charset="-122"/>
              </a:rPr>
              <a:t>8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charset="-122"/>
                <a:ea typeface="华文中宋" panose="02010600040101010101" pitchFamily="2" charset="-122"/>
              </a:rPr>
              <a:t>（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charset="-122"/>
                <a:ea typeface="华文中宋" panose="02010600040101010101" pitchFamily="2" charset="-122"/>
              </a:rPr>
              <a:t>bit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charset="-122"/>
                <a:ea typeface="华文中宋" panose="02010600040101010101" pitchFamily="2" charset="-122"/>
              </a:rPr>
              <a:t>）*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charset="-122"/>
                <a:ea typeface="华文中宋" panose="02010600040101010101" pitchFamily="2" charset="-122"/>
              </a:rPr>
              <a:t>8kHz*2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charset="-122"/>
                <a:ea typeface="华文中宋" panose="02010600040101010101" pitchFamily="2" charset="-122"/>
              </a:rPr>
              <a:t>（声道数）*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charset="-122"/>
                <a:ea typeface="华文中宋" panose="02010600040101010101" pitchFamily="2" charset="-122"/>
              </a:rPr>
              <a:t>60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charset="-122"/>
                <a:ea typeface="华文中宋" panose="02010600040101010101" pitchFamily="2" charset="-122"/>
              </a:rPr>
              <a:t>（秒）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宋体" charset="-122"/>
                <a:ea typeface="华文中宋" panose="02010600040101010101" pitchFamily="2" charset="-122"/>
              </a:rPr>
              <a:t>/8=960kB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华文中宋" panose="02010600040101010101" pitchFamily="2" charset="-122"/>
              </a:rPr>
              <a:t> </a:t>
            </a:r>
          </a:p>
          <a:p>
            <a:pPr marL="457200" marR="0" lvl="1" indent="0" algn="just" defTabSz="914400" rtl="0" eaLnBrk="0" fontAlgn="base" latinLnBrk="0" hangingPunct="0">
              <a:lnSpc>
                <a:spcPct val="120000"/>
              </a:lnSpc>
              <a:spcBef>
                <a:spcPct val="10000"/>
              </a:spcBef>
              <a:spcAft>
                <a:spcPts val="0"/>
              </a:spcAft>
              <a:buClr>
                <a:srgbClr val="FF0000"/>
              </a:buClr>
              <a:buSzPct val="55000"/>
              <a:buNone/>
              <a:tabLst/>
              <a:defRPr/>
            </a:pPr>
            <a:endParaRPr kumimoji="0" lang="en-US" altLang="zh-CN" sz="1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华文中宋" panose="02010600040101010101" pitchFamily="2" charset="-122"/>
            </a:endParaRPr>
          </a:p>
          <a:p>
            <a:pPr marL="457200" lvl="1" indent="0" algn="just">
              <a:spcBef>
                <a:spcPct val="10000"/>
              </a:spcBef>
              <a:buClr>
                <a:srgbClr val="FF0000"/>
              </a:buClr>
              <a:buNone/>
              <a:defRPr/>
            </a:pP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某个立体声音频文件大小为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2100000KB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，采样频率为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32kHz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，可以播放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70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分钟，则该音频文件的采样深度为</a:t>
            </a:r>
            <a:r>
              <a:rPr lang="zh-CN" altLang="en-US" sz="3200" u="sng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bit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3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lvl="1" indent="0">
              <a:spcBef>
                <a:spcPct val="0"/>
              </a:spcBef>
              <a:buNone/>
            </a:pP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2100000 * 1024 * 8 /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2 * 32000 * 4200</a:t>
            </a:r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en-US" altLang="zh-CN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= 64</a:t>
            </a:r>
          </a:p>
          <a:p>
            <a:pPr marL="457200" lvl="1" indent="0" algn="just">
              <a:spcBef>
                <a:spcPct val="10000"/>
              </a:spcBef>
              <a:buClr>
                <a:srgbClr val="FF0000"/>
              </a:buClr>
              <a:buNone/>
              <a:defRPr/>
            </a:pPr>
            <a:endParaRPr lang="zh-CN" altLang="en-US" sz="3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457200" marR="0" lvl="1" indent="0" algn="just" defTabSz="914400" rtl="0" eaLnBrk="0" fontAlgn="base" latinLnBrk="0" hangingPunct="0">
              <a:lnSpc>
                <a:spcPct val="120000"/>
              </a:lnSpc>
              <a:spcBef>
                <a:spcPct val="10000"/>
              </a:spcBef>
              <a:spcAft>
                <a:spcPts val="0"/>
              </a:spcAft>
              <a:buClr>
                <a:srgbClr val="FF0000"/>
              </a:buClr>
              <a:buSzPct val="55000"/>
              <a:buNone/>
              <a:tabLst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华文中宋" panose="020106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941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1952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2.5 MIDI</a:t>
            </a:r>
            <a:endParaRPr lang="zh-CN" altLang="en-US" sz="3200" b="1" dirty="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5400000" scaled="1"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1273629" y="664106"/>
            <a:ext cx="9916886" cy="5431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marR="0" lvl="0" indent="-2730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波形声音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MIDI(Musical Instrument Digital Interface)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声音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记录乐谱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639763" marR="0" lvl="1" indent="-246063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记录：何种乐器、节拍、音符及持续时间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639763" marR="0" lvl="1" indent="-246063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播放：合成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特点：比波形文件紧凑，占用存储空间小，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MIDI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音频在不同电子乐器上发声不同，不能存储和重构语音等自然声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MIDI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文件：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MID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等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194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4213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2.6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常见声音文件格式</a:t>
            </a: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3668486" y="1159722"/>
            <a:ext cx="5736771" cy="3069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MP3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wav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wma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，微软声音格式</a:t>
            </a:r>
            <a:endParaRPr kumimoji="0" lang="en-US" altLang="zh-CN" sz="32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ram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ra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Realnetworks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Aif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Au</a:t>
            </a:r>
            <a:r>
              <a:rPr kumimoji="0" lang="zh-CN" altLang="en-US" sz="3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 </a:t>
            </a:r>
            <a:r>
              <a:rPr kumimoji="0" lang="en-US" altLang="zh-CN" sz="3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Apple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939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948" cy="6858000"/>
          </a:xfrm>
          <a:prstGeom prst="rect">
            <a:avLst/>
          </a:prstGeom>
        </p:spPr>
      </p:pic>
      <p:sp>
        <p:nvSpPr>
          <p:cNvPr id="28" name="圆角矩形 27"/>
          <p:cNvSpPr/>
          <p:nvPr/>
        </p:nvSpPr>
        <p:spPr bwMode="auto">
          <a:xfrm rot="18784635">
            <a:off x="1817615" y="1905815"/>
            <a:ext cx="3095768" cy="3103526"/>
          </a:xfrm>
          <a:prstGeom prst="roundRect">
            <a:avLst>
              <a:gd name="adj" fmla="val 6182"/>
            </a:avLst>
          </a:prstGeom>
          <a:solidFill>
            <a:srgbClr val="37D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9" name="圆角矩形 28"/>
          <p:cNvSpPr/>
          <p:nvPr/>
        </p:nvSpPr>
        <p:spPr bwMode="auto">
          <a:xfrm rot="18784635">
            <a:off x="4586818" y="2815167"/>
            <a:ext cx="1136651" cy="1119715"/>
          </a:xfrm>
          <a:prstGeom prst="roundRect">
            <a:avLst>
              <a:gd name="adj" fmla="val 10833"/>
            </a:avLst>
          </a:prstGeom>
          <a:solidFill>
            <a:srgbClr val="1EF6D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0" name="圆角矩形 29"/>
          <p:cNvSpPr/>
          <p:nvPr/>
        </p:nvSpPr>
        <p:spPr bwMode="auto">
          <a:xfrm rot="18784635">
            <a:off x="2098676" y="2187577"/>
            <a:ext cx="2533649" cy="2540000"/>
          </a:xfrm>
          <a:prstGeom prst="roundRect">
            <a:avLst>
              <a:gd name="adj" fmla="val 6182"/>
            </a:avLst>
          </a:prstGeom>
          <a:solidFill>
            <a:srgbClr val="37DFE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1" name="圆角矩形 30"/>
          <p:cNvSpPr/>
          <p:nvPr/>
        </p:nvSpPr>
        <p:spPr bwMode="auto">
          <a:xfrm rot="18784635">
            <a:off x="4548718" y="4123267"/>
            <a:ext cx="510116" cy="531284"/>
          </a:xfrm>
          <a:prstGeom prst="roundRect">
            <a:avLst/>
          </a:prstGeom>
          <a:solidFill>
            <a:srgbClr val="32AA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2381251" y="2476500"/>
            <a:ext cx="1710725" cy="189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735" b="1" dirty="0"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11735" b="1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312024" y="2476500"/>
            <a:ext cx="5879976" cy="1897892"/>
            <a:chOff x="6312024" y="2476500"/>
            <a:chExt cx="5879976" cy="1897892"/>
          </a:xfrm>
        </p:grpSpPr>
        <p:sp>
          <p:nvSpPr>
            <p:cNvPr id="34" name="同侧圆角矩形 33"/>
            <p:cNvSpPr/>
            <p:nvPr/>
          </p:nvSpPr>
          <p:spPr>
            <a:xfrm rot="16200000">
              <a:off x="8303066" y="485458"/>
              <a:ext cx="1897892" cy="5879976"/>
            </a:xfrm>
            <a:prstGeom prst="round2SameRect">
              <a:avLst/>
            </a:prstGeom>
            <a:solidFill>
              <a:srgbClr val="38465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cs typeface="+mn-ea"/>
              </a:endParaRPr>
            </a:p>
          </p:txBody>
        </p:sp>
        <p:sp>
          <p:nvSpPr>
            <p:cNvPr id="35" name="TextBox 20"/>
            <p:cNvSpPr txBox="1"/>
            <p:nvPr/>
          </p:nvSpPr>
          <p:spPr>
            <a:xfrm>
              <a:off x="6373734" y="2959525"/>
              <a:ext cx="57565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rgbClr val="1EF6D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图像信息的表示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847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373"/>
    </mc:Choice>
    <mc:Fallback xmlns="">
      <p:transition advTm="4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139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3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图像信息表示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8" name="Rectangle 3"/>
          <p:cNvSpPr txBox="1">
            <a:spLocks/>
          </p:cNvSpPr>
          <p:nvPr/>
        </p:nvSpPr>
        <p:spPr bwMode="auto">
          <a:xfrm>
            <a:off x="2264228" y="1029335"/>
            <a:ext cx="7924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tantia"/>
                <a:ea typeface="宋体" panose="02010600030101010101" pitchFamily="2" charset="-122"/>
                <a:cs typeface="+mn-cs"/>
              </a:rPr>
              <a:t>字母、汉字如何表示？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nstantia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030817"/>
              </p:ext>
            </p:extLst>
          </p:nvPr>
        </p:nvGraphicFramePr>
        <p:xfrm>
          <a:off x="3635828" y="1715135"/>
          <a:ext cx="6096000" cy="347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name="Visio" r:id="rId7" imgW="3100578" imgH="2206752" progId="Visio.Drawing.11">
                  <p:embed/>
                </p:oleObj>
              </mc:Choice>
              <mc:Fallback>
                <p:oleObj name="Visio" r:id="rId7" imgW="3100578" imgH="2206752" progId="Visio.Drawing.11">
                  <p:embed/>
                  <p:pic>
                    <p:nvPicPr>
                      <p:cNvPr id="33796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28" y="1715135"/>
                        <a:ext cx="6096000" cy="347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3"/>
          <p:cNvSpPr txBox="1">
            <a:spLocks/>
          </p:cNvSpPr>
          <p:nvPr/>
        </p:nvSpPr>
        <p:spPr bwMode="auto">
          <a:xfrm>
            <a:off x="2264228" y="5296535"/>
            <a:ext cx="7924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位图</a:t>
            </a:r>
            <a:endParaRPr kumimoji="0" lang="en-US" altLang="zh-CN" sz="22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照片</a:t>
            </a:r>
            <a:endParaRPr kumimoji="0" lang="en-US" altLang="zh-CN" sz="22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41196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139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3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图像信息表示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5" name="内容占位符 6"/>
          <p:cNvSpPr txBox="1">
            <a:spLocks/>
          </p:cNvSpPr>
          <p:nvPr/>
        </p:nvSpPr>
        <p:spPr bwMode="auto">
          <a:xfrm>
            <a:off x="714501" y="844112"/>
            <a:ext cx="3056540" cy="227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图像数字化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采样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量化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编码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pic>
        <p:nvPicPr>
          <p:cNvPr id="16" name="Picture 7" descr="http://edu6.teacher.com.cn/tkc507a/webpages/txszh/txszh/image00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953" y="861894"/>
            <a:ext cx="4209602" cy="227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DC9276B-A607-4763-AA82-E1D111C62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676" y="3423685"/>
            <a:ext cx="9475099" cy="31854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08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948" cy="6858000"/>
          </a:xfrm>
          <a:prstGeom prst="rect">
            <a:avLst/>
          </a:prstGeom>
        </p:spPr>
      </p:pic>
      <p:sp>
        <p:nvSpPr>
          <p:cNvPr id="28" name="圆角矩形 27"/>
          <p:cNvSpPr/>
          <p:nvPr/>
        </p:nvSpPr>
        <p:spPr bwMode="auto">
          <a:xfrm rot="18784635">
            <a:off x="1817615" y="1905815"/>
            <a:ext cx="3095768" cy="3103526"/>
          </a:xfrm>
          <a:prstGeom prst="roundRect">
            <a:avLst>
              <a:gd name="adj" fmla="val 6182"/>
            </a:avLst>
          </a:prstGeom>
          <a:solidFill>
            <a:srgbClr val="37DFE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9" name="圆角矩形 28"/>
          <p:cNvSpPr/>
          <p:nvPr/>
        </p:nvSpPr>
        <p:spPr bwMode="auto">
          <a:xfrm rot="18784635">
            <a:off x="4586818" y="2815167"/>
            <a:ext cx="1136651" cy="1119715"/>
          </a:xfrm>
          <a:prstGeom prst="roundRect">
            <a:avLst>
              <a:gd name="adj" fmla="val 10833"/>
            </a:avLst>
          </a:prstGeom>
          <a:solidFill>
            <a:srgbClr val="1EF6D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0" name="圆角矩形 29"/>
          <p:cNvSpPr/>
          <p:nvPr/>
        </p:nvSpPr>
        <p:spPr bwMode="auto">
          <a:xfrm rot="18784635">
            <a:off x="2098676" y="2187577"/>
            <a:ext cx="2533649" cy="2540000"/>
          </a:xfrm>
          <a:prstGeom prst="roundRect">
            <a:avLst>
              <a:gd name="adj" fmla="val 6182"/>
            </a:avLst>
          </a:prstGeom>
          <a:solidFill>
            <a:srgbClr val="37DFE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1" name="圆角矩形 30"/>
          <p:cNvSpPr/>
          <p:nvPr/>
        </p:nvSpPr>
        <p:spPr bwMode="auto">
          <a:xfrm rot="18784635">
            <a:off x="4548718" y="4123267"/>
            <a:ext cx="510116" cy="531284"/>
          </a:xfrm>
          <a:prstGeom prst="roundRect">
            <a:avLst/>
          </a:prstGeom>
          <a:solidFill>
            <a:srgbClr val="32AA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2381251" y="2476500"/>
            <a:ext cx="1710725" cy="189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735" b="1" dirty="0"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z="11735" b="1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312024" y="2476500"/>
            <a:ext cx="5879976" cy="1897892"/>
            <a:chOff x="6312024" y="2476500"/>
            <a:chExt cx="5879976" cy="1897892"/>
          </a:xfrm>
        </p:grpSpPr>
        <p:sp>
          <p:nvSpPr>
            <p:cNvPr id="34" name="同侧圆角矩形 33"/>
            <p:cNvSpPr/>
            <p:nvPr/>
          </p:nvSpPr>
          <p:spPr>
            <a:xfrm rot="16200000">
              <a:off x="8303066" y="485458"/>
              <a:ext cx="1897892" cy="5879976"/>
            </a:xfrm>
            <a:prstGeom prst="round2SameRect">
              <a:avLst/>
            </a:prstGeom>
            <a:solidFill>
              <a:srgbClr val="384656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400">
                <a:cs typeface="+mn-ea"/>
              </a:endParaRPr>
            </a:p>
          </p:txBody>
        </p:sp>
        <p:sp>
          <p:nvSpPr>
            <p:cNvPr id="35" name="TextBox 20"/>
            <p:cNvSpPr txBox="1"/>
            <p:nvPr/>
          </p:nvSpPr>
          <p:spPr>
            <a:xfrm>
              <a:off x="6373734" y="2959525"/>
              <a:ext cx="57565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rgbClr val="1EF6DF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文字信息的表示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761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373"/>
    </mc:Choice>
    <mc:Fallback xmlns="">
      <p:transition advTm="4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139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3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图像信息表示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B87B000-28EF-4EC1-9BDC-B831D794D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41" y="1523835"/>
            <a:ext cx="10919494" cy="503285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2EBD7BE-8D4C-44D1-AE95-9B0B50C05385}"/>
              </a:ext>
            </a:extLst>
          </p:cNvPr>
          <p:cNvSpPr/>
          <p:nvPr/>
        </p:nvSpPr>
        <p:spPr>
          <a:xfrm>
            <a:off x="690484" y="704350"/>
            <a:ext cx="7792891" cy="580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Aft>
                <a:spcPct val="20000"/>
              </a:spcAft>
              <a:buSzPct val="90000"/>
              <a:defRPr/>
            </a:pPr>
            <a:r>
              <a:rPr kumimoji="1" lang="zh-CN" altLang="en-US" sz="2800" b="1" kern="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这些张灰度级照片采样后占用多少存储空间？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264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139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3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图像信息表示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9" name="内容占位符 2"/>
          <p:cNvSpPr txBox="1">
            <a:spLocks/>
          </p:cNvSpPr>
          <p:nvPr/>
        </p:nvSpPr>
        <p:spPr bwMode="auto">
          <a:xfrm>
            <a:off x="838200" y="2656114"/>
            <a:ext cx="6705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单色图像、黑白图像、二值图像</a:t>
            </a:r>
          </a:p>
        </p:txBody>
      </p:sp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94658"/>
            <a:ext cx="18002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3505200" y="1328058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0F6FC6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794658"/>
            <a:ext cx="24384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内容占位符 2"/>
          <p:cNvSpPr txBox="1">
            <a:spLocks/>
          </p:cNvSpPr>
          <p:nvPr/>
        </p:nvSpPr>
        <p:spPr bwMode="auto">
          <a:xfrm>
            <a:off x="871523" y="5566683"/>
            <a:ext cx="8229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256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个级别的浓淡</a:t>
            </a:r>
            <a:endParaRPr kumimoji="0" lang="en-US" altLang="zh-CN" sz="26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灰度图像</a:t>
            </a:r>
          </a:p>
        </p:txBody>
      </p:sp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26" y="3433083"/>
            <a:ext cx="7391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842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139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3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图像信息表示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24" name="标题 1"/>
          <p:cNvSpPr txBox="1">
            <a:spLocks/>
          </p:cNvSpPr>
          <p:nvPr/>
        </p:nvSpPr>
        <p:spPr bwMode="auto">
          <a:xfrm>
            <a:off x="1578428" y="402772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000" b="0" i="0" u="none" strike="noStrike" kern="1200" cap="none" spc="0" normalizeH="0" baseline="0" noProof="0">
                <a:ln>
                  <a:noFill/>
                </a:ln>
                <a:solidFill>
                  <a:srgbClr val="04617B"/>
                </a:solidFill>
                <a:effectLst/>
                <a:uLnTx/>
                <a:uFillTx/>
                <a:latin typeface="Calibri"/>
                <a:ea typeface="隶书" panose="02010509060101010101" pitchFamily="49" charset="-122"/>
                <a:cs typeface="+mj-cs"/>
              </a:rPr>
              <a:t>彩色图像</a:t>
            </a:r>
          </a:p>
        </p:txBody>
      </p:sp>
      <p:sp>
        <p:nvSpPr>
          <p:cNvPr id="28" name="内容占位符 2"/>
          <p:cNvSpPr txBox="1">
            <a:spLocks/>
          </p:cNvSpPr>
          <p:nvPr/>
        </p:nvSpPr>
        <p:spPr bwMode="auto">
          <a:xfrm>
            <a:off x="1578428" y="1545772"/>
            <a:ext cx="8229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彩色的三原色是红</a:t>
            </a: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(R)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绿</a:t>
            </a: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(G)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蓝</a:t>
            </a: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(G)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颜色可以用</a:t>
            </a:r>
            <a:r>
              <a:rPr kumimoji="0" lang="en-US" altLang="zh-CN" sz="2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RGB</a:t>
            </a: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不同的比例合成</a:t>
            </a:r>
            <a:endParaRPr kumimoji="0" lang="en-US" altLang="zh-CN" sz="26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相加混色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428" y="3145972"/>
            <a:ext cx="80772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40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139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3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图像信息表示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1858215" y="1075455"/>
            <a:ext cx="8229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数学上如何表示图形？</a:t>
            </a: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直线、矩形、圆、椭圆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  <a:cs typeface="+mn-cs"/>
              </a:rPr>
              <a:t>使用记录图形的几何参数的方法记录图像，称为图像的矢量表示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nstantia" panose="02030602050306030303" pitchFamily="18" charset="0"/>
              <a:ea typeface="宋体" panose="02010600030101010101" pitchFamily="2" charset="-122"/>
              <a:cs typeface="+mn-cs"/>
            </a:endParaRP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  <a:cs typeface="+mn-cs"/>
              </a:rPr>
              <a:t>圆：圆心、半径、宽度、颜色、填充颜色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  <a:cs typeface="+mn-cs"/>
              </a:rPr>
              <a:t>...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  <a:cs typeface="+mn-cs"/>
              </a:rPr>
              <a:t>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nstantia" panose="02030602050306030303" pitchFamily="18" charset="0"/>
              <a:ea typeface="宋体" panose="02010600030101010101" pitchFamily="2" charset="-122"/>
              <a:cs typeface="+mn-cs"/>
            </a:endParaRP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  <a:cs typeface="+mn-cs"/>
              </a:rPr>
              <a:t>矩形：左上角位置、宽度、高度、线条宽度、颜色、线型、填充颜色、填充图案等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nstantia" panose="02030602050306030303" pitchFamily="18" charset="0"/>
              <a:ea typeface="宋体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  <a:cs typeface="+mn-cs"/>
              </a:rPr>
              <a:t>这样的图称为矢量图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nstantia" panose="02030602050306030303" pitchFamily="18" charset="0"/>
              <a:ea typeface="宋体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  <a:cs typeface="+mn-cs"/>
              </a:rPr>
              <a:t>常说的图形，指矢量图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nstantia" panose="02030602050306030303" pitchFamily="18" charset="0"/>
              <a:ea typeface="宋体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  <a:cs typeface="+mn-cs"/>
              </a:rPr>
              <a:t>常说图像，指位图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nstantia" panose="02030602050306030303" pitchFamily="18" charset="0"/>
              <a:ea typeface="宋体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959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139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3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图像信息表示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2" name="Rectangle 3"/>
          <p:cNvSpPr txBox="1">
            <a:spLocks/>
          </p:cNvSpPr>
          <p:nvPr/>
        </p:nvSpPr>
        <p:spPr bwMode="auto">
          <a:xfrm>
            <a:off x="1751341" y="1075455"/>
            <a:ext cx="9350829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图像分辨率，空间分辨率</a:t>
            </a:r>
            <a:endParaRPr lang="en-US" altLang="zh-CN" dirty="0"/>
          </a:p>
          <a:p>
            <a:pPr lvl="1"/>
            <a:r>
              <a:rPr lang="zh-CN" altLang="en-US" sz="2400" dirty="0"/>
              <a:t>像素数量，图像的宽度*高度，如</a:t>
            </a:r>
            <a:r>
              <a:rPr lang="en-US" altLang="zh-CN" sz="2400" dirty="0"/>
              <a:t>1024*768,</a:t>
            </a:r>
          </a:p>
          <a:p>
            <a:r>
              <a:rPr lang="zh-CN" altLang="en-US" dirty="0"/>
              <a:t>位深度、颜色深度、量化等级，灰度级</a:t>
            </a:r>
            <a:r>
              <a:rPr lang="en-US" altLang="zh-CN" dirty="0"/>
              <a:t>,</a:t>
            </a:r>
            <a:r>
              <a:rPr lang="zh-CN" altLang="en-US" dirty="0"/>
              <a:t>灰度级分辨率</a:t>
            </a:r>
            <a:endParaRPr lang="en-US" altLang="zh-CN" dirty="0"/>
          </a:p>
          <a:p>
            <a:pPr lvl="1"/>
            <a:r>
              <a:rPr lang="zh-CN" altLang="en-US" sz="2400" dirty="0"/>
              <a:t>表示颜色使用的二进制位数，</a:t>
            </a:r>
            <a:r>
              <a:rPr lang="en-US" altLang="zh-CN" sz="2400" dirty="0"/>
              <a:t>1bit</a:t>
            </a:r>
            <a:r>
              <a:rPr lang="zh-CN" altLang="en-US" sz="2400" dirty="0"/>
              <a:t>，</a:t>
            </a:r>
            <a:r>
              <a:rPr lang="en-US" altLang="zh-CN" sz="2400" dirty="0"/>
              <a:t>4bit</a:t>
            </a:r>
            <a:r>
              <a:rPr lang="zh-CN" altLang="en-US" sz="2400" dirty="0"/>
              <a:t>，</a:t>
            </a:r>
            <a:r>
              <a:rPr lang="en-US" altLang="zh-CN" sz="2400" dirty="0"/>
              <a:t>8bit</a:t>
            </a:r>
            <a:r>
              <a:rPr lang="zh-CN" altLang="en-US" sz="2400" dirty="0"/>
              <a:t>，</a:t>
            </a:r>
            <a:r>
              <a:rPr lang="en-US" altLang="zh-CN" sz="2400" dirty="0"/>
              <a:t>24bit</a:t>
            </a:r>
          </a:p>
          <a:p>
            <a:pPr lvl="1"/>
            <a:r>
              <a:rPr lang="zh-CN" altLang="en-US" sz="2400" dirty="0"/>
              <a:t>或能表示的颜色数</a:t>
            </a:r>
            <a:r>
              <a:rPr lang="en-US" altLang="zh-CN" sz="2400" dirty="0"/>
              <a:t>,</a:t>
            </a:r>
            <a:r>
              <a:rPr lang="zh-CN" altLang="en-US" sz="2400" dirty="0"/>
              <a:t>单色、</a:t>
            </a:r>
            <a:r>
              <a:rPr lang="en-US" altLang="zh-CN" sz="2400" dirty="0"/>
              <a:t>16</a:t>
            </a:r>
            <a:r>
              <a:rPr lang="zh-CN" altLang="en-US" sz="2400" dirty="0"/>
              <a:t>色、</a:t>
            </a:r>
            <a:r>
              <a:rPr lang="en-US" altLang="zh-CN" sz="2400" dirty="0"/>
              <a:t>256</a:t>
            </a:r>
            <a:r>
              <a:rPr lang="zh-CN" altLang="en-US" sz="2400" dirty="0"/>
              <a:t>色，</a:t>
            </a:r>
            <a:r>
              <a:rPr lang="en-US" altLang="zh-CN" sz="2400" dirty="0"/>
              <a:t>16 777 216</a:t>
            </a:r>
            <a:r>
              <a:rPr lang="zh-CN" altLang="en-US" sz="2400" dirty="0"/>
              <a:t>色</a:t>
            </a:r>
            <a:endParaRPr lang="en-US" altLang="zh-CN" sz="2400" dirty="0"/>
          </a:p>
          <a:p>
            <a:pPr lvl="1"/>
            <a:r>
              <a:rPr lang="zh-CN" altLang="en-US" sz="2400" dirty="0"/>
              <a:t>人眼对颜色的分辨能力（大约）</a:t>
            </a:r>
          </a:p>
          <a:p>
            <a:pPr lvl="2"/>
            <a:r>
              <a:rPr lang="en-US" altLang="zh-CN" sz="2200" dirty="0"/>
              <a:t>128 </a:t>
            </a:r>
            <a:r>
              <a:rPr lang="zh-CN" altLang="en-US" sz="2200" dirty="0"/>
              <a:t>种不同的色调</a:t>
            </a:r>
          </a:p>
          <a:p>
            <a:pPr lvl="2"/>
            <a:r>
              <a:rPr lang="en-US" altLang="zh-CN" sz="2200" dirty="0"/>
              <a:t>130</a:t>
            </a:r>
            <a:r>
              <a:rPr lang="zh-CN" altLang="en-US" sz="2200" dirty="0"/>
              <a:t>种不同的色饱和度等级</a:t>
            </a:r>
          </a:p>
          <a:p>
            <a:pPr lvl="2"/>
            <a:r>
              <a:rPr lang="en-US" altLang="zh-CN" sz="2200" dirty="0"/>
              <a:t>16 </a:t>
            </a:r>
            <a:r>
              <a:rPr lang="zh-CN" altLang="en-US" sz="2200" dirty="0"/>
              <a:t>种（蓝色）</a:t>
            </a:r>
            <a:r>
              <a:rPr lang="en-US" altLang="zh-CN" sz="2200" dirty="0"/>
              <a:t>-23</a:t>
            </a:r>
            <a:r>
              <a:rPr lang="zh-CN" altLang="en-US" sz="2200" dirty="0"/>
              <a:t>种（黄色）明度</a:t>
            </a:r>
          </a:p>
          <a:p>
            <a:pPr lvl="2"/>
            <a:r>
              <a:rPr lang="zh-CN" altLang="en-US" sz="2200" dirty="0"/>
              <a:t>人眼能分辨出的颜色总数约：</a:t>
            </a:r>
            <a:r>
              <a:rPr lang="en-US" altLang="zh-CN" sz="2200" dirty="0"/>
              <a:t>128×130×23 = 282720</a:t>
            </a:r>
            <a:r>
              <a:rPr lang="zh-CN" altLang="en-US" sz="2200" dirty="0"/>
              <a:t>（</a:t>
            </a:r>
            <a:r>
              <a:rPr lang="en-US" altLang="zh-CN" sz="2200" dirty="0"/>
              <a:t>27</a:t>
            </a:r>
            <a:r>
              <a:rPr lang="zh-CN" altLang="en-US" sz="2200" dirty="0"/>
              <a:t>万）</a:t>
            </a:r>
            <a:endParaRPr lang="en-US" altLang="zh-CN" sz="2200" dirty="0"/>
          </a:p>
          <a:p>
            <a:pPr lvl="1"/>
            <a:r>
              <a:rPr lang="zh-CN" altLang="en-US" sz="2400" dirty="0"/>
              <a:t>真彩色：</a:t>
            </a:r>
            <a:endParaRPr lang="en-US" altLang="zh-CN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702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139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3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图像信息表示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2" name="Rectangle 3"/>
          <p:cNvSpPr txBox="1">
            <a:spLocks/>
          </p:cNvSpPr>
          <p:nvPr/>
        </p:nvSpPr>
        <p:spPr bwMode="auto">
          <a:xfrm>
            <a:off x="1035587" y="1075455"/>
            <a:ext cx="10066584" cy="58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颜色数量与存储空间成正比，如下表：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72725369-A040-4EC2-9B1C-DE85BB927CD8}"/>
              </a:ext>
            </a:extLst>
          </p:cNvPr>
          <p:cNvGrpSpPr>
            <a:grpSpLocks/>
          </p:cNvGrpSpPr>
          <p:nvPr/>
        </p:nvGrpSpPr>
        <p:grpSpPr bwMode="auto">
          <a:xfrm>
            <a:off x="1178408" y="1770226"/>
            <a:ext cx="8445500" cy="4178300"/>
            <a:chOff x="576" y="1632"/>
            <a:chExt cx="4560" cy="2256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84FF2E2D-615F-4DA0-AC6C-CC63E2E56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632"/>
              <a:ext cx="4560" cy="240"/>
            </a:xfrm>
            <a:prstGeom prst="roundRect">
              <a:avLst>
                <a:gd name="adj" fmla="val 50000"/>
              </a:avLst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472F00"/>
                      </a:gs>
                      <a:gs pos="100000">
                        <a:srgbClr val="996600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defRPr kumimoji="1" sz="3200" b="1">
                  <a:solidFill>
                    <a:srgbClr val="0000FF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defRPr kumimoji="1" sz="2800" b="1">
                  <a:solidFill>
                    <a:srgbClr val="CC00FF"/>
                  </a:solidFill>
                  <a:latin typeface="Arial Narrow" panose="020B0606020202030204" pitchFamily="34" charset="0"/>
                  <a:ea typeface="仿宋_GB2312" pitchFamily="49" charset="-122"/>
                </a:defRPr>
              </a:lvl2pPr>
              <a:lvl3pPr marL="1143000" indent="-228600">
                <a:spcBef>
                  <a:spcPct val="20000"/>
                </a:spcBef>
                <a:defRPr kumimoji="1" sz="2600" b="1">
                  <a:solidFill>
                    <a:srgbClr val="0000FF"/>
                  </a:solidFill>
                  <a:latin typeface="Arial Narrow" panose="020B0606020202030204" pitchFamily="34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" name="Rectangle 4">
              <a:extLst>
                <a:ext uri="{FF2B5EF4-FFF2-40B4-BE49-F238E27FC236}">
                  <a16:creationId xmlns:a16="http://schemas.microsoft.com/office/drawing/2014/main" id="{EF80BC91-D8D7-47A6-A64A-4F192ACCB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1632"/>
              <a:ext cx="4176" cy="2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6674" tIns="53337" rIns="106674" bIns="53337">
              <a:spAutoFit/>
            </a:bodyPr>
            <a:lstStyle/>
            <a:p>
              <a:pPr defTabSz="1066800" eaLnBrk="1" hangingPunct="1">
                <a:spcBef>
                  <a:spcPct val="50000"/>
                </a:spcBef>
                <a:defRPr/>
              </a:pPr>
              <a:r>
                <a:rPr lang="zh-CN" altLang="en-US" sz="23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像素深度</a:t>
              </a:r>
              <a:r>
                <a:rPr lang="en-US" altLang="zh-CN" sz="23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(bit)    </a:t>
              </a:r>
              <a:r>
                <a:rPr lang="zh-CN" altLang="en-US" sz="230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数值              颜色数量           颜色评价</a:t>
              </a:r>
            </a:p>
            <a:p>
              <a:pPr defTabSz="1066800" eaLnBrk="1" hangingPunct="1">
                <a:spcBef>
                  <a:spcPct val="50000"/>
                </a:spcBef>
                <a:defRPr/>
              </a:pPr>
              <a:r>
                <a:rPr lang="zh-CN" altLang="en-US" sz="23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          </a:t>
              </a:r>
              <a:r>
                <a:rPr lang="en-US" altLang="zh-CN" sz="23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1                  2</a:t>
              </a:r>
              <a:r>
                <a:rPr lang="en-US" altLang="zh-CN" sz="2300" baseline="300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1 </a:t>
              </a:r>
              <a:r>
                <a:rPr lang="en-US" altLang="zh-CN" sz="23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                           2        </a:t>
              </a:r>
              <a:r>
                <a:rPr lang="zh-CN" altLang="en-US" sz="23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二值</a:t>
              </a:r>
              <a:r>
                <a:rPr lang="en-US" altLang="zh-CN" sz="23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(</a:t>
              </a:r>
              <a:r>
                <a:rPr lang="zh-CN" altLang="en-US" sz="23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单色</a:t>
              </a:r>
              <a:r>
                <a:rPr lang="en-US" altLang="zh-CN" sz="23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)</a:t>
              </a:r>
              <a:r>
                <a:rPr lang="zh-CN" altLang="en-US" sz="23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图像</a:t>
              </a:r>
            </a:p>
            <a:p>
              <a:pPr defTabSz="1066800" eaLnBrk="1" hangingPunct="1">
                <a:spcBef>
                  <a:spcPct val="50000"/>
                </a:spcBef>
                <a:defRPr/>
              </a:pPr>
              <a:r>
                <a:rPr lang="zh-CN" altLang="en-US" sz="23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          </a:t>
              </a:r>
              <a:r>
                <a:rPr lang="en-US" altLang="zh-CN" sz="23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4                  2</a:t>
              </a:r>
              <a:r>
                <a:rPr lang="en-US" altLang="zh-CN" sz="2300" baseline="300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4</a:t>
              </a:r>
              <a:r>
                <a:rPr lang="en-US" altLang="zh-CN" sz="23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                          16        </a:t>
              </a:r>
              <a:r>
                <a:rPr lang="zh-CN" altLang="en-US" sz="23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简单色图像</a:t>
              </a:r>
            </a:p>
            <a:p>
              <a:pPr defTabSz="1066800" eaLnBrk="1" hangingPunct="1">
                <a:spcBef>
                  <a:spcPct val="50000"/>
                </a:spcBef>
                <a:defRPr/>
              </a:pPr>
              <a:r>
                <a:rPr lang="zh-CN" altLang="en-US" sz="23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          </a:t>
              </a:r>
              <a:r>
                <a:rPr lang="en-US" altLang="zh-CN" sz="23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8                  2</a:t>
              </a:r>
              <a:r>
                <a:rPr lang="en-US" altLang="zh-CN" sz="2300" baseline="300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8</a:t>
              </a:r>
              <a:r>
                <a:rPr lang="en-US" altLang="zh-CN" sz="23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                        256        </a:t>
              </a:r>
              <a:r>
                <a:rPr lang="zh-CN" altLang="en-US" sz="23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基本色图像</a:t>
              </a:r>
            </a:p>
            <a:p>
              <a:pPr defTabSz="1066800" eaLnBrk="1" hangingPunct="1">
                <a:spcBef>
                  <a:spcPct val="50000"/>
                </a:spcBef>
                <a:defRPr/>
              </a:pPr>
              <a:r>
                <a:rPr lang="zh-CN" altLang="en-US" sz="23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        </a:t>
              </a:r>
              <a:r>
                <a:rPr lang="en-US" altLang="zh-CN" sz="23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16                 2</a:t>
              </a:r>
              <a:r>
                <a:rPr lang="en-US" altLang="zh-CN" sz="2300" baseline="300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16</a:t>
              </a:r>
              <a:r>
                <a:rPr lang="en-US" altLang="zh-CN" sz="23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                    65536        </a:t>
              </a:r>
              <a:r>
                <a:rPr lang="zh-CN" altLang="en-US" sz="23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增强色图像</a:t>
              </a:r>
            </a:p>
            <a:p>
              <a:pPr defTabSz="1066800" eaLnBrk="1" hangingPunct="1">
                <a:spcBef>
                  <a:spcPct val="50000"/>
                </a:spcBef>
                <a:defRPr/>
              </a:pPr>
              <a:r>
                <a:rPr lang="zh-CN" altLang="en-US" sz="23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        </a:t>
              </a:r>
              <a:r>
                <a:rPr lang="en-US" altLang="zh-CN" sz="23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24                 2</a:t>
              </a:r>
              <a:r>
                <a:rPr lang="en-US" altLang="zh-CN" sz="2300" baseline="300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24</a:t>
              </a:r>
              <a:r>
                <a:rPr lang="en-US" altLang="zh-CN" sz="23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              16777216        </a:t>
              </a:r>
              <a:r>
                <a:rPr lang="zh-CN" altLang="en-US" sz="23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真彩色图像</a:t>
              </a:r>
            </a:p>
            <a:p>
              <a:pPr defTabSz="1066800" eaLnBrk="1" hangingPunct="1">
                <a:spcBef>
                  <a:spcPct val="50000"/>
                </a:spcBef>
                <a:defRPr/>
              </a:pPr>
              <a:r>
                <a:rPr lang="zh-CN" altLang="en-US" sz="23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        </a:t>
              </a:r>
              <a:r>
                <a:rPr lang="en-US" altLang="zh-CN" sz="23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32                 2</a:t>
              </a:r>
              <a:r>
                <a:rPr lang="en-US" altLang="zh-CN" sz="2300" baseline="300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32</a:t>
              </a:r>
              <a:r>
                <a:rPr lang="en-US" altLang="zh-CN" sz="23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          4294967296        </a:t>
              </a:r>
              <a:r>
                <a:rPr lang="zh-CN" altLang="en-US" sz="23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真彩色图像</a:t>
              </a:r>
            </a:p>
            <a:p>
              <a:pPr defTabSz="1066800" eaLnBrk="1" hangingPunct="1">
                <a:spcBef>
                  <a:spcPct val="50000"/>
                </a:spcBef>
                <a:defRPr/>
              </a:pPr>
              <a:r>
                <a:rPr lang="zh-CN" altLang="en-US" sz="23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        </a:t>
              </a:r>
              <a:r>
                <a:rPr lang="en-US" altLang="zh-CN" sz="23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36                 2</a:t>
              </a:r>
              <a:r>
                <a:rPr lang="en-US" altLang="zh-CN" sz="2300" baseline="300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36</a:t>
              </a:r>
              <a:r>
                <a:rPr lang="en-US" altLang="zh-CN" sz="23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        68719476736        </a:t>
              </a:r>
              <a:r>
                <a:rPr lang="zh-CN" altLang="en-US" sz="2300" dirty="0">
                  <a:solidFill>
                    <a:srgbClr val="0000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宋体" pitchFamily="2" charset="-122"/>
                </a:rPr>
                <a:t>真彩色图像</a:t>
              </a:r>
            </a:p>
          </p:txBody>
        </p:sp>
        <p:sp>
          <p:nvSpPr>
            <p:cNvPr id="15" name="Line 5">
              <a:extLst>
                <a:ext uri="{FF2B5EF4-FFF2-40B4-BE49-F238E27FC236}">
                  <a16:creationId xmlns:a16="http://schemas.microsoft.com/office/drawing/2014/main" id="{12A5E3EC-F250-42C1-AED6-5188CD93F7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2160"/>
              <a:ext cx="456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504506D4-9DD8-4995-97A3-D3CA8E112E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2448"/>
              <a:ext cx="456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7">
              <a:extLst>
                <a:ext uri="{FF2B5EF4-FFF2-40B4-BE49-F238E27FC236}">
                  <a16:creationId xmlns:a16="http://schemas.microsoft.com/office/drawing/2014/main" id="{DFDDC167-685E-488A-B4F1-6868F561A2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2736"/>
              <a:ext cx="456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8">
              <a:extLst>
                <a:ext uri="{FF2B5EF4-FFF2-40B4-BE49-F238E27FC236}">
                  <a16:creationId xmlns:a16="http://schemas.microsoft.com/office/drawing/2014/main" id="{9C468BDA-F072-4231-972F-66C5C9C116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3024"/>
              <a:ext cx="456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Line 9">
              <a:extLst>
                <a:ext uri="{FF2B5EF4-FFF2-40B4-BE49-F238E27FC236}">
                  <a16:creationId xmlns:a16="http://schemas.microsoft.com/office/drawing/2014/main" id="{41F7CEBF-AB16-4DD9-85CA-DBB1DCA049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3312"/>
              <a:ext cx="456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Line 10">
              <a:extLst>
                <a:ext uri="{FF2B5EF4-FFF2-40B4-BE49-F238E27FC236}">
                  <a16:creationId xmlns:a16="http://schemas.microsoft.com/office/drawing/2014/main" id="{DEE94BED-FEC7-4E2E-B97C-B1169B5CA2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3600"/>
              <a:ext cx="456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11">
              <a:extLst>
                <a:ext uri="{FF2B5EF4-FFF2-40B4-BE49-F238E27FC236}">
                  <a16:creationId xmlns:a16="http://schemas.microsoft.com/office/drawing/2014/main" id="{99D50381-DEB6-4A27-B9F9-2A556BD70C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3888"/>
              <a:ext cx="4560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4620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139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3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图像信息表示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780410" y="816416"/>
            <a:ext cx="7793037" cy="75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 baseline="0">
                <a:solidFill>
                  <a:srgbClr val="99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990000"/>
                </a:solidFill>
                <a:latin typeface="Tahoma" pitchFamily="34" charset="0"/>
                <a:ea typeface="隶书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990000"/>
                </a:solidFill>
                <a:latin typeface="Tahoma" pitchFamily="34" charset="0"/>
                <a:ea typeface="隶书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990000"/>
                </a:solidFill>
                <a:latin typeface="Tahoma" pitchFamily="34" charset="0"/>
                <a:ea typeface="隶书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990000"/>
                </a:solidFill>
                <a:latin typeface="Tahoma" pitchFamily="34" charset="0"/>
                <a:ea typeface="隶书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990000"/>
                </a:solidFill>
                <a:latin typeface="Tahoma" pitchFamily="34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990000"/>
                </a:solidFill>
                <a:latin typeface="Tahoma" pitchFamily="34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990000"/>
                </a:solidFill>
                <a:latin typeface="Tahoma" pitchFamily="34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990000"/>
                </a:solidFill>
                <a:latin typeface="Tahoma" pitchFamily="34" charset="0"/>
                <a:ea typeface="隶书" pitchFamily="49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图像文件大小的估算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470242" y="1644758"/>
            <a:ext cx="9981529" cy="491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19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1600" b="1">
                <a:solidFill>
                  <a:schemeClr val="hlink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图像的分辨率和像素位深度决定了图像文件的大小。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图像文件的大小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=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位深度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×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像素数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defRPr/>
            </a:pPr>
            <a:r>
              <a:rPr lang="zh-CN" altLang="en-US" sz="2400" dirty="0">
                <a:latin typeface="Constantia" pitchFamily="18" charset="0"/>
                <a:ea typeface="宋体" pitchFamily="2" charset="-122"/>
              </a:rPr>
              <a:t>单色图像，</a:t>
            </a:r>
            <a:r>
              <a:rPr lang="en-US" altLang="zh-CN" sz="2400" dirty="0">
                <a:latin typeface="Constantia" pitchFamily="18" charset="0"/>
                <a:ea typeface="宋体" pitchFamily="2" charset="-122"/>
              </a:rPr>
              <a:t>1024</a:t>
            </a:r>
            <a:r>
              <a:rPr lang="zh-CN" altLang="en-US" sz="2400" dirty="0">
                <a:latin typeface="Constantia" pitchFamily="18" charset="0"/>
                <a:ea typeface="宋体" pitchFamily="2" charset="-122"/>
              </a:rPr>
              <a:t>*</a:t>
            </a:r>
            <a:r>
              <a:rPr lang="en-US" altLang="zh-CN" sz="2400" dirty="0">
                <a:latin typeface="Constantia" pitchFamily="18" charset="0"/>
                <a:ea typeface="宋体" pitchFamily="2" charset="-122"/>
              </a:rPr>
              <a:t>768,</a:t>
            </a:r>
            <a:r>
              <a:rPr lang="zh-CN" altLang="en-US" sz="2400" dirty="0">
                <a:latin typeface="Constantia" pitchFamily="18" charset="0"/>
                <a:ea typeface="宋体" pitchFamily="2" charset="-122"/>
              </a:rPr>
              <a:t>文件大小</a:t>
            </a:r>
            <a:endParaRPr lang="en-US" altLang="zh-CN" sz="2400" dirty="0">
              <a:latin typeface="Constantia" pitchFamily="18" charset="0"/>
              <a:ea typeface="宋体" pitchFamily="2" charset="-122"/>
            </a:endParaRPr>
          </a:p>
          <a:p>
            <a:pPr marL="457200" lvl="1" indent="0">
              <a:buNone/>
              <a:defRPr/>
            </a:pPr>
            <a:r>
              <a:rPr lang="en-US" altLang="zh-CN" sz="2400" dirty="0">
                <a:latin typeface="Constantia" pitchFamily="18" charset="0"/>
                <a:ea typeface="宋体" pitchFamily="2" charset="-122"/>
              </a:rPr>
              <a:t>     1024*786*1/8/1024</a:t>
            </a:r>
            <a:r>
              <a:rPr lang="zh-CN" altLang="en-US" sz="2400" dirty="0">
                <a:latin typeface="Constantia" pitchFamily="18" charset="0"/>
                <a:ea typeface="宋体" pitchFamily="2" charset="-122"/>
              </a:rPr>
              <a:t>≈</a:t>
            </a:r>
            <a:r>
              <a:rPr lang="en-US" altLang="zh-CN" sz="2400" dirty="0">
                <a:latin typeface="Constantia" pitchFamily="18" charset="0"/>
                <a:ea typeface="宋体" pitchFamily="2" charset="-122"/>
              </a:rPr>
              <a:t>98.25</a:t>
            </a:r>
            <a:r>
              <a:rPr lang="en-US" altLang="zh-CN" sz="2400" dirty="0">
                <a:solidFill>
                  <a:srgbClr val="FF0000"/>
                </a:solidFill>
                <a:latin typeface="Constantia" pitchFamily="18" charset="0"/>
                <a:ea typeface="宋体" pitchFamily="2" charset="-122"/>
              </a:rPr>
              <a:t>KB</a:t>
            </a:r>
          </a:p>
          <a:p>
            <a:pPr lvl="1">
              <a:defRPr/>
            </a:pPr>
            <a:r>
              <a:rPr lang="zh-CN" altLang="en-US" sz="2400" dirty="0">
                <a:latin typeface="Constantia" pitchFamily="18" charset="0"/>
                <a:ea typeface="宋体" pitchFamily="2" charset="-122"/>
              </a:rPr>
              <a:t>真彩色图像，</a:t>
            </a:r>
            <a:r>
              <a:rPr lang="en-US" altLang="zh-CN" sz="2400" dirty="0">
                <a:latin typeface="Constantia" pitchFamily="18" charset="0"/>
                <a:ea typeface="宋体" pitchFamily="2" charset="-122"/>
              </a:rPr>
              <a:t>1200</a:t>
            </a:r>
            <a:r>
              <a:rPr lang="zh-CN" altLang="en-US" sz="2400" dirty="0">
                <a:latin typeface="Constantia" pitchFamily="18" charset="0"/>
                <a:ea typeface="宋体" pitchFamily="2" charset="-122"/>
              </a:rPr>
              <a:t>万像素，分辨率</a:t>
            </a:r>
            <a:r>
              <a:rPr lang="en-US" altLang="zh-CN" sz="2400" dirty="0">
                <a:latin typeface="Constantia" pitchFamily="18" charset="0"/>
                <a:ea typeface="宋体" pitchFamily="2" charset="-122"/>
              </a:rPr>
              <a:t>4000</a:t>
            </a:r>
            <a:r>
              <a:rPr lang="zh-CN" altLang="en-US" sz="2400" dirty="0">
                <a:latin typeface="Constantia" pitchFamily="18" charset="0"/>
                <a:ea typeface="宋体" pitchFamily="2" charset="-122"/>
              </a:rPr>
              <a:t>*</a:t>
            </a:r>
            <a:r>
              <a:rPr lang="en-US" altLang="zh-CN" sz="2400" dirty="0">
                <a:latin typeface="Constantia" pitchFamily="18" charset="0"/>
                <a:ea typeface="宋体" pitchFamily="2" charset="-122"/>
              </a:rPr>
              <a:t>3000,</a:t>
            </a:r>
            <a:r>
              <a:rPr lang="zh-CN" altLang="en-US" sz="2400" dirty="0">
                <a:latin typeface="Constantia" pitchFamily="18" charset="0"/>
                <a:ea typeface="宋体" pitchFamily="2" charset="-122"/>
              </a:rPr>
              <a:t>文件大小</a:t>
            </a:r>
            <a:endParaRPr lang="en-US" altLang="zh-CN" sz="2400" dirty="0">
              <a:latin typeface="Constantia" pitchFamily="18" charset="0"/>
              <a:ea typeface="宋体" pitchFamily="2" charset="-122"/>
            </a:endParaRPr>
          </a:p>
          <a:p>
            <a:pPr marL="457200" lvl="1" indent="0">
              <a:buNone/>
              <a:defRPr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nstantia" pitchFamily="18" charset="0"/>
                <a:ea typeface="宋体" pitchFamily="2" charset="-122"/>
              </a:rPr>
              <a:t>    4000*3000*24/8/1024/1024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nstantia" pitchFamily="18" charset="0"/>
                <a:ea typeface="宋体" pitchFamily="2" charset="-122"/>
              </a:rPr>
              <a:t> ≈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nstantia" pitchFamily="18" charset="0"/>
                <a:ea typeface="宋体" pitchFamily="2" charset="-122"/>
              </a:rPr>
              <a:t>34.332275390625</a:t>
            </a:r>
            <a:r>
              <a:rPr lang="en-US" altLang="zh-CN" sz="2400" dirty="0">
                <a:solidFill>
                  <a:srgbClr val="FF0000"/>
                </a:solidFill>
                <a:latin typeface="Constantia" pitchFamily="18" charset="0"/>
                <a:ea typeface="宋体" pitchFamily="2" charset="-122"/>
              </a:rPr>
              <a:t>MB</a:t>
            </a:r>
          </a:p>
          <a:p>
            <a:pPr marL="742950" marR="0" lvl="1" indent="-285750" algn="just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itchFamily="2" charset="-122"/>
                <a:ea typeface="华文中宋" pitchFamily="2" charset="-122"/>
              </a:rPr>
              <a:t>一幅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itchFamily="2" charset="-122"/>
                <a:ea typeface="华文中宋" pitchFamily="2" charset="-122"/>
              </a:rPr>
              <a:t>640×480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itchFamily="2" charset="-122"/>
                <a:ea typeface="华文中宋" pitchFamily="2" charset="-122"/>
              </a:rPr>
              <a:t>的图像，位深度是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itchFamily="2" charset="-122"/>
                <a:ea typeface="华文中宋" pitchFamily="2" charset="-122"/>
              </a:rPr>
              <a:t>24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中宋" pitchFamily="2" charset="-122"/>
                <a:ea typeface="华文中宋" pitchFamily="2" charset="-122"/>
              </a:rPr>
              <a:t>位，则文件大小为：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24(bit)/8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bit/Byte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×640(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列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)×480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（行）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=921600B(Bytes)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Tahoma" pitchFamily="34" charset="0"/>
              </a:rPr>
              <a:t>≈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</a:rPr>
              <a:t>900kB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99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139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3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图像信息表示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2673985" y="884821"/>
            <a:ext cx="8229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Constantia" panose="02030602050306030303" pitchFamily="18" charset="0"/>
                <a:ea typeface="宋体" panose="02010600030101010101" pitchFamily="2" charset="-122"/>
              </a:rPr>
              <a:t>图像尺寸</a:t>
            </a:r>
            <a:endParaRPr lang="en-US" altLang="zh-CN" dirty="0">
              <a:latin typeface="Constantia" panose="02030602050306030303" pitchFamily="18" charset="0"/>
              <a:ea typeface="宋体" panose="02010600030101010101" pitchFamily="2" charset="-122"/>
            </a:endParaRPr>
          </a:p>
          <a:p>
            <a:pPr lvl="1"/>
            <a:r>
              <a:rPr lang="zh-CN" altLang="en-US" sz="2400" dirty="0">
                <a:latin typeface="Constantia" panose="02030602050306030303" pitchFamily="18" charset="0"/>
                <a:ea typeface="宋体" panose="02010600030101010101" pitchFamily="2" charset="-122"/>
              </a:rPr>
              <a:t>宽高的点数或长度</a:t>
            </a:r>
            <a:endParaRPr lang="en-US" altLang="zh-CN" sz="2400" dirty="0">
              <a:latin typeface="Constantia" panose="02030602050306030303" pitchFamily="18" charset="0"/>
              <a:ea typeface="宋体" panose="02010600030101010101" pitchFamily="2" charset="-122"/>
            </a:endParaRPr>
          </a:p>
          <a:p>
            <a:pPr lvl="1"/>
            <a:r>
              <a:rPr lang="en-US" altLang="zh-CN" sz="2400" dirty="0">
                <a:latin typeface="Constantia" panose="02030602050306030303" pitchFamily="18" charset="0"/>
                <a:ea typeface="宋体" panose="02010600030101010101" pitchFamily="2" charset="-122"/>
              </a:rPr>
              <a:t>cm*cm, </a:t>
            </a:r>
            <a:r>
              <a:rPr lang="zh-CN" altLang="en-US" sz="2400" dirty="0">
                <a:latin typeface="Constantia" panose="02030602050306030303" pitchFamily="18" charset="0"/>
                <a:ea typeface="宋体" panose="02010600030101010101" pitchFamily="2" charset="-122"/>
              </a:rPr>
              <a:t>宽度</a:t>
            </a:r>
            <a:r>
              <a:rPr lang="en-US" altLang="zh-CN" sz="2400" dirty="0">
                <a:latin typeface="Constantia" panose="02030602050306030303" pitchFamily="18" charset="0"/>
                <a:ea typeface="宋体" panose="02010600030101010101" pitchFamily="2" charset="-122"/>
              </a:rPr>
              <a:t>pixels</a:t>
            </a:r>
            <a:r>
              <a:rPr lang="zh-CN" altLang="en-US" sz="2400" dirty="0">
                <a:latin typeface="Constantia" panose="02030602050306030303" pitchFamily="18" charset="0"/>
                <a:ea typeface="宋体" panose="02010600030101010101" pitchFamily="2" charset="-122"/>
              </a:rPr>
              <a:t>*高度</a:t>
            </a:r>
            <a:r>
              <a:rPr lang="en-US" altLang="zh-CN" sz="2400" dirty="0">
                <a:latin typeface="Constantia" panose="02030602050306030303" pitchFamily="18" charset="0"/>
                <a:ea typeface="宋体" panose="02010600030101010101" pitchFamily="2" charset="-122"/>
              </a:rPr>
              <a:t>pixels</a:t>
            </a:r>
          </a:p>
          <a:p>
            <a:r>
              <a:rPr lang="zh-CN" altLang="en-US" sz="2400" dirty="0">
                <a:latin typeface="Constantia" panose="02030602050306030303" pitchFamily="18" charset="0"/>
                <a:ea typeface="宋体" panose="02010600030101010101" pitchFamily="2" charset="-122"/>
              </a:rPr>
              <a:t>分辨率</a:t>
            </a:r>
            <a:endParaRPr lang="en-US" altLang="zh-CN" sz="2400" dirty="0">
              <a:latin typeface="Constantia" panose="02030602050306030303" pitchFamily="18" charset="0"/>
              <a:ea typeface="宋体" panose="02010600030101010101" pitchFamily="2" charset="-122"/>
            </a:endParaRPr>
          </a:p>
          <a:p>
            <a:pPr lvl="1"/>
            <a:r>
              <a:rPr lang="zh-CN" altLang="en-US" sz="2400" dirty="0">
                <a:latin typeface="Constantia" panose="02030602050306030303" pitchFamily="18" charset="0"/>
                <a:ea typeface="宋体" panose="02010600030101010101" pitchFamily="2" charset="-122"/>
              </a:rPr>
              <a:t>宽高的点数  或单位长度的像素数</a:t>
            </a:r>
            <a:endParaRPr lang="en-US" altLang="zh-CN" sz="2400" dirty="0">
              <a:latin typeface="Constantia" panose="02030602050306030303" pitchFamily="18" charset="0"/>
              <a:ea typeface="宋体" panose="02010600030101010101" pitchFamily="2" charset="-122"/>
            </a:endParaRPr>
          </a:p>
          <a:p>
            <a:pPr lvl="1"/>
            <a:r>
              <a:rPr lang="zh-CN" altLang="en-US" sz="2400" dirty="0">
                <a:latin typeface="Constantia" panose="02030602050306030303" pitchFamily="18" charset="0"/>
                <a:ea typeface="宋体" panose="02010600030101010101" pitchFamily="2" charset="-122"/>
              </a:rPr>
              <a:t>宽度</a:t>
            </a:r>
            <a:r>
              <a:rPr lang="en-US" altLang="zh-CN" sz="2400" dirty="0">
                <a:latin typeface="Constantia" panose="02030602050306030303" pitchFamily="18" charset="0"/>
                <a:ea typeface="宋体" panose="02010600030101010101" pitchFamily="2" charset="-122"/>
              </a:rPr>
              <a:t>pixels</a:t>
            </a:r>
            <a:r>
              <a:rPr lang="zh-CN" altLang="en-US" sz="2400" dirty="0">
                <a:latin typeface="Constantia" panose="02030602050306030303" pitchFamily="18" charset="0"/>
                <a:ea typeface="宋体" panose="02010600030101010101" pitchFamily="2" charset="-122"/>
              </a:rPr>
              <a:t>*高度</a:t>
            </a:r>
            <a:r>
              <a:rPr lang="en-US" altLang="zh-CN" sz="2400" dirty="0">
                <a:latin typeface="Constantia" panose="02030602050306030303" pitchFamily="18" charset="0"/>
                <a:ea typeface="宋体" panose="02010600030101010101" pitchFamily="2" charset="-122"/>
              </a:rPr>
              <a:t>pixels,    DPI(dots per inch)</a:t>
            </a:r>
          </a:p>
          <a:p>
            <a:r>
              <a:rPr lang="zh-CN" altLang="en-US" dirty="0">
                <a:latin typeface="Constantia" panose="02030602050306030303" pitchFamily="18" charset="0"/>
                <a:ea typeface="宋体" panose="02010600030101010101" pitchFamily="2" charset="-122"/>
              </a:rPr>
              <a:t>扫描分辨率、打印分辨率</a:t>
            </a:r>
            <a:endParaRPr lang="en-US" altLang="zh-CN" dirty="0">
              <a:latin typeface="Constantia" panose="02030602050306030303" pitchFamily="18" charset="0"/>
              <a:ea typeface="宋体" panose="02010600030101010101" pitchFamily="2" charset="-122"/>
            </a:endParaRPr>
          </a:p>
          <a:p>
            <a:pPr lvl="1"/>
            <a:r>
              <a:rPr lang="zh-CN" altLang="en-US" sz="2400" dirty="0">
                <a:latin typeface="Constantia" panose="02030602050306030303" pitchFamily="18" charset="0"/>
                <a:ea typeface="宋体" panose="02010600030101010101" pitchFamily="2" charset="-122"/>
              </a:rPr>
              <a:t>单位长度能识别或打印的像素数，</a:t>
            </a:r>
            <a:r>
              <a:rPr lang="en-US" altLang="zh-CN" sz="2400" dirty="0">
                <a:latin typeface="Constantia" panose="02030602050306030303" pitchFamily="18" charset="0"/>
                <a:ea typeface="宋体" panose="02010600030101010101" pitchFamily="2" charset="-122"/>
              </a:rPr>
              <a:t>DPI(dots per inch)</a:t>
            </a:r>
          </a:p>
          <a:p>
            <a:r>
              <a:rPr lang="zh-CN" altLang="en-US" dirty="0">
                <a:latin typeface="Constantia" panose="02030602050306030303" pitchFamily="18" charset="0"/>
                <a:ea typeface="宋体" panose="02010600030101010101" pitchFamily="2" charset="-122"/>
              </a:rPr>
              <a:t>屏幕分辨率</a:t>
            </a:r>
            <a:endParaRPr lang="en-US" altLang="zh-CN" dirty="0">
              <a:latin typeface="Constantia" panose="02030602050306030303" pitchFamily="18" charset="0"/>
              <a:ea typeface="宋体" panose="02010600030101010101" pitchFamily="2" charset="-122"/>
            </a:endParaRPr>
          </a:p>
          <a:p>
            <a:pPr lvl="1"/>
            <a:r>
              <a:rPr lang="zh-CN" altLang="en-US" sz="2400" dirty="0">
                <a:latin typeface="Constantia" panose="02030602050306030303" pitchFamily="18" charset="0"/>
                <a:ea typeface="宋体" panose="02010600030101010101" pitchFamily="2" charset="-122"/>
              </a:rPr>
              <a:t>显示屏幕的分辨能力</a:t>
            </a:r>
            <a:endParaRPr lang="en-US" altLang="zh-CN" sz="2400" dirty="0">
              <a:latin typeface="Constantia" panose="02030602050306030303" pitchFamily="18" charset="0"/>
              <a:ea typeface="宋体" panose="02010600030101010101" pitchFamily="2" charset="-122"/>
            </a:endParaRPr>
          </a:p>
          <a:p>
            <a:pPr lvl="1"/>
            <a:r>
              <a:rPr lang="en-US" altLang="zh-CN" sz="2400" dirty="0">
                <a:latin typeface="Constantia" panose="02030602050306030303" pitchFamily="18" charset="0"/>
                <a:ea typeface="宋体" panose="02010600030101010101" pitchFamily="2" charset="-122"/>
              </a:rPr>
              <a:t>640</a:t>
            </a:r>
            <a:r>
              <a:rPr lang="zh-CN" altLang="en-US" sz="2400" dirty="0">
                <a:latin typeface="Constantia" panose="02030602050306030303" pitchFamily="18" charset="0"/>
                <a:ea typeface="宋体" panose="02010600030101010101" pitchFamily="2" charset="-122"/>
              </a:rPr>
              <a:t>*</a:t>
            </a:r>
            <a:r>
              <a:rPr lang="en-US" altLang="zh-CN" sz="2400" dirty="0">
                <a:latin typeface="Constantia" panose="02030602050306030303" pitchFamily="18" charset="0"/>
                <a:ea typeface="宋体" panose="02010600030101010101" pitchFamily="2" charset="-122"/>
              </a:rPr>
              <a:t>480,1366</a:t>
            </a:r>
            <a:r>
              <a:rPr lang="zh-CN" altLang="en-US" sz="2400" dirty="0">
                <a:latin typeface="Constantia" panose="02030602050306030303" pitchFamily="18" charset="0"/>
                <a:ea typeface="宋体" panose="02010600030101010101" pitchFamily="2" charset="-122"/>
              </a:rPr>
              <a:t>*</a:t>
            </a:r>
            <a:r>
              <a:rPr lang="en-US" altLang="zh-CN" sz="2400" dirty="0">
                <a:latin typeface="Constantia" panose="02030602050306030303" pitchFamily="18" charset="0"/>
                <a:ea typeface="宋体" panose="02010600030101010101" pitchFamily="2" charset="-122"/>
              </a:rPr>
              <a:t>768</a:t>
            </a:r>
            <a:r>
              <a:rPr lang="zh-CN" altLang="en-US" sz="2400" dirty="0">
                <a:latin typeface="Constantia" panose="02030602050306030303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400" dirty="0">
                <a:latin typeface="Constantia" panose="02030602050306030303" pitchFamily="18" charset="0"/>
                <a:ea typeface="宋体" panose="02010600030101010101" pitchFamily="2" charset="-122"/>
              </a:rPr>
              <a:t> 1280x720 ,1920x1080</a:t>
            </a:r>
            <a:endParaRPr lang="zh-CN" altLang="en-US" sz="2400" dirty="0">
              <a:latin typeface="Constantia" panose="02030602050306030303" pitchFamily="18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969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139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3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图像信息表示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graphicFrame>
        <p:nvGraphicFramePr>
          <p:cNvPr id="12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1267880"/>
              </p:ext>
            </p:extLst>
          </p:nvPr>
        </p:nvGraphicFramePr>
        <p:xfrm>
          <a:off x="1382486" y="1197560"/>
          <a:ext cx="9818913" cy="4746172"/>
        </p:xfrm>
        <a:graphic>
          <a:graphicData uri="http://schemas.openxmlformats.org/drawingml/2006/table">
            <a:tbl>
              <a:tblPr firstRow="1" bandRow="1"/>
              <a:tblGrid>
                <a:gridCol w="3272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2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2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06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zh-CN" altLang="en-US" sz="3200" b="1" dirty="0"/>
                        <a:t>项目</a:t>
                      </a:r>
                    </a:p>
                  </a:txBody>
                  <a:tcPr marT="45727" marB="45727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zh-CN" altLang="en-US" sz="3200" b="1" dirty="0"/>
                        <a:t>位图</a:t>
                      </a:r>
                    </a:p>
                  </a:txBody>
                  <a:tcPr marT="45727" marB="45727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zh-CN" altLang="en-US" sz="3200" b="1" dirty="0"/>
                        <a:t>矢量图</a:t>
                      </a:r>
                    </a:p>
                  </a:txBody>
                  <a:tcPr marT="45727" marB="45727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6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zh-CN" altLang="en-US" sz="3200" b="1" dirty="0"/>
                        <a:t>表示方式</a:t>
                      </a:r>
                    </a:p>
                  </a:txBody>
                  <a:tcPr marT="45727" marB="45727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r>
                        <a:rPr lang="zh-CN" altLang="en-US" sz="3200" b="1" dirty="0"/>
                        <a:t>像素</a:t>
                      </a:r>
                    </a:p>
                  </a:txBody>
                  <a:tcPr marT="45727" marB="45727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r>
                        <a:rPr lang="zh-CN" altLang="en-US" sz="3200" b="1" dirty="0"/>
                        <a:t>几何参数</a:t>
                      </a:r>
                    </a:p>
                  </a:txBody>
                  <a:tcPr marT="45727" marB="45727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6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zh-CN" altLang="en-US" sz="3200" b="1" dirty="0"/>
                        <a:t>缩放</a:t>
                      </a:r>
                    </a:p>
                  </a:txBody>
                  <a:tcPr marT="45727" marB="45727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r>
                        <a:rPr lang="zh-CN" altLang="en-US" sz="3200" b="1" dirty="0"/>
                        <a:t>模糊、失真</a:t>
                      </a:r>
                    </a:p>
                  </a:txBody>
                  <a:tcPr marT="45727" marB="45727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r>
                        <a:rPr lang="zh-CN" altLang="en-US" sz="3200" b="1" dirty="0"/>
                        <a:t>不失真</a:t>
                      </a:r>
                    </a:p>
                  </a:txBody>
                  <a:tcPr marT="45727" marB="45727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61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zh-CN" altLang="en-US" sz="3200" b="1" dirty="0"/>
                        <a:t>存储空间</a:t>
                      </a:r>
                    </a:p>
                  </a:txBody>
                  <a:tcPr marT="45727" marB="45727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r>
                        <a:rPr lang="zh-CN" altLang="en-US" sz="3200" b="1" dirty="0"/>
                        <a:t>大</a:t>
                      </a:r>
                    </a:p>
                  </a:txBody>
                  <a:tcPr marT="45727" marB="45727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r>
                        <a:rPr lang="zh-CN" altLang="en-US" sz="3200" b="1" dirty="0"/>
                        <a:t>小</a:t>
                      </a:r>
                    </a:p>
                  </a:txBody>
                  <a:tcPr marT="45727" marB="45727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37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pPr algn="ctr"/>
                      <a:r>
                        <a:rPr lang="zh-CN" altLang="en-US" sz="3200" b="1" dirty="0"/>
                        <a:t>适用范围</a:t>
                      </a:r>
                    </a:p>
                  </a:txBody>
                  <a:tcPr marT="45727" marB="45727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r>
                        <a:rPr lang="zh-CN" altLang="en-US" sz="3200" b="1" dirty="0"/>
                        <a:t>颜色丰富、</a:t>
                      </a:r>
                      <a:endParaRPr lang="en-US" altLang="zh-CN" sz="3200" b="1" dirty="0"/>
                    </a:p>
                    <a:p>
                      <a:r>
                        <a:rPr lang="zh-CN" altLang="en-US" sz="3200" b="1" dirty="0"/>
                        <a:t>形状不规则、</a:t>
                      </a:r>
                      <a:endParaRPr lang="en-US" altLang="zh-CN" sz="3200" b="1" dirty="0"/>
                    </a:p>
                    <a:p>
                      <a:r>
                        <a:rPr lang="zh-CN" altLang="en-US" sz="3200" b="1" dirty="0"/>
                        <a:t>复杂</a:t>
                      </a:r>
                      <a:endParaRPr lang="en-US" altLang="zh-CN" sz="3200" b="1" dirty="0"/>
                    </a:p>
                    <a:p>
                      <a:r>
                        <a:rPr lang="zh-CN" altLang="en-US" sz="3200" b="1" dirty="0"/>
                        <a:t>自然图片</a:t>
                      </a:r>
                    </a:p>
                  </a:txBody>
                  <a:tcPr marT="45727" marB="45727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onstantia"/>
                        </a:defRPr>
                      </a:lvl9pPr>
                    </a:lstStyle>
                    <a:p>
                      <a:r>
                        <a:rPr lang="zh-CN" altLang="en-US" sz="3200" b="1" dirty="0"/>
                        <a:t>颜色较少，</a:t>
                      </a:r>
                      <a:endParaRPr lang="en-US" altLang="zh-CN" sz="3200" b="1" dirty="0"/>
                    </a:p>
                    <a:p>
                      <a:r>
                        <a:rPr lang="zh-CN" altLang="en-US" sz="3200" b="1" dirty="0"/>
                        <a:t>形状规则</a:t>
                      </a:r>
                      <a:endParaRPr lang="en-US" altLang="zh-CN" sz="3200" b="1" dirty="0"/>
                    </a:p>
                    <a:p>
                      <a:r>
                        <a:rPr lang="zh-CN" altLang="en-US" sz="3200" b="1" dirty="0"/>
                        <a:t>电脑作图</a:t>
                      </a:r>
                    </a:p>
                  </a:txBody>
                  <a:tcPr marT="45727" marB="45727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F6FC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8775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139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3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图像信息表示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5" name="标题 1"/>
          <p:cNvSpPr txBox="1">
            <a:spLocks/>
          </p:cNvSpPr>
          <p:nvPr/>
        </p:nvSpPr>
        <p:spPr bwMode="auto">
          <a:xfrm>
            <a:off x="811319" y="1000298"/>
            <a:ext cx="4059703" cy="689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4617B"/>
                </a:solidFill>
                <a:effectLst/>
                <a:uLnTx/>
                <a:uFillTx/>
                <a:latin typeface="Calibri"/>
                <a:ea typeface="隶书" panose="02010509060101010101" pitchFamily="49" charset="-122"/>
                <a:cs typeface="+mj-cs"/>
              </a:rPr>
              <a:t>位图文件格式</a:t>
            </a:r>
          </a:p>
        </p:txBody>
      </p:sp>
      <p:sp>
        <p:nvSpPr>
          <p:cNvPr id="16" name="内容占位符 2"/>
          <p:cNvSpPr txBox="1">
            <a:spLocks/>
          </p:cNvSpPr>
          <p:nvPr/>
        </p:nvSpPr>
        <p:spPr bwMode="auto">
          <a:xfrm>
            <a:off x="2046847" y="1971340"/>
            <a:ext cx="1588646" cy="2753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30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  <a:cs typeface="+mn-cs"/>
              </a:rPr>
              <a:t>BMP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30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  <a:cs typeface="+mn-cs"/>
              </a:rPr>
              <a:t>JPG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30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  <a:cs typeface="+mn-cs"/>
              </a:rPr>
              <a:t>GIF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30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  <a:cs typeface="+mn-cs"/>
              </a:rPr>
              <a:t>PNG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30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tantia" panose="02030602050306030303" pitchFamily="18" charset="0"/>
                <a:ea typeface="宋体" panose="02010600030101010101" pitchFamily="2" charset="-122"/>
                <a:cs typeface="+mn-cs"/>
              </a:rPr>
              <a:t>TIF</a:t>
            </a: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nstantia" panose="02030602050306030303" pitchFamily="18" charset="0"/>
              <a:ea typeface="宋体" panose="02010600030101010101" pitchFamily="2" charset="-122"/>
              <a:cs typeface="+mn-cs"/>
            </a:endParaRP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nstantia" panose="02030602050306030303" pitchFamily="18" charset="0"/>
              <a:ea typeface="宋体" panose="02010600030101010101" pitchFamily="2" charset="-122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endParaRPr kumimoji="0" lang="zh-CN" altLang="en-US" sz="26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1" name="标题 1"/>
          <p:cNvSpPr txBox="1">
            <a:spLocks/>
          </p:cNvSpPr>
          <p:nvPr/>
        </p:nvSpPr>
        <p:spPr bwMode="auto">
          <a:xfrm>
            <a:off x="6129326" y="1025697"/>
            <a:ext cx="4799931" cy="63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000" b="0" i="0" u="none" strike="noStrike" kern="1200" cap="none" spc="0" normalizeH="0" baseline="0" noProof="0" dirty="0">
                <a:ln>
                  <a:noFill/>
                </a:ln>
                <a:solidFill>
                  <a:srgbClr val="04617B"/>
                </a:solidFill>
                <a:effectLst/>
                <a:uLnTx/>
                <a:uFillTx/>
                <a:latin typeface="Calibri"/>
                <a:ea typeface="隶书" panose="02010509060101010101" pitchFamily="49" charset="-122"/>
                <a:cs typeface="+mj-cs"/>
              </a:rPr>
              <a:t>矢量图文件格式</a:t>
            </a:r>
          </a:p>
        </p:txBody>
      </p:sp>
      <p:sp>
        <p:nvSpPr>
          <p:cNvPr id="22" name="内容占位符 2"/>
          <p:cNvSpPr txBox="1">
            <a:spLocks/>
          </p:cNvSpPr>
          <p:nvPr/>
        </p:nvSpPr>
        <p:spPr bwMode="auto">
          <a:xfrm>
            <a:off x="5236698" y="1753626"/>
            <a:ext cx="6585189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SWF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（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Shockwave Format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）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Flash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动画软件使用的矢量动画格式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SVG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Web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上使用的图形格式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dwg,</a:t>
            </a:r>
            <a:r>
              <a:rPr kumimoji="0" lang="en-US" altLang="zh-CN" sz="2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dxb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,.</a:t>
            </a:r>
            <a:r>
              <a:rPr kumimoji="0" lang="en-US" altLang="zh-CN" sz="2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dxf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：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AutoCAD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的图形格式，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ai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Illustrator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是的图形文件格式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cdr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CorelDraw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的图形文件格式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wmf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Microsoft Windows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的图元文件格式，</a:t>
            </a: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.</a:t>
            </a:r>
            <a:r>
              <a:rPr kumimoji="0" lang="en-US" altLang="zh-CN" sz="2600" b="1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ico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Windows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的图标文件格式。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772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968"/>
    </mc:Choice>
    <mc:Fallback xmlns="">
      <p:transition advTm="4896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427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文字信息的表示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79277">
            <a:off x="1223201" y="977663"/>
            <a:ext cx="1422859" cy="156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3131947" y="1159722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3050" lvl="0" indent="-273050" fontAlgn="base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</a:pP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个英文字母的编码方案？</a:t>
            </a:r>
            <a:endParaRPr lang="en-US" altLang="zh-CN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31947" y="1870777"/>
            <a:ext cx="7214129" cy="1452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050" lvl="0" indent="-273050" fontAlgn="base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字符：字母、数字、标点符号及一些特殊符号</a:t>
            </a:r>
            <a:endParaRPr lang="en-US" altLang="zh-CN" sz="2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73050" lvl="0" indent="-273050" fontAlgn="base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字符集：与某种用途相关的字符集合</a:t>
            </a:r>
            <a:endParaRPr lang="en-US" altLang="zh-CN" sz="2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73050" lvl="0" indent="-273050" fontAlgn="base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</a:pPr>
            <a:r>
              <a:rPr lang="zh-CN" altLang="en-US" sz="2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字符代号与编码数位：对应关系</a:t>
            </a:r>
            <a:endParaRPr lang="en-US" altLang="zh-CN" sz="2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79277">
            <a:off x="1098199" y="3123252"/>
            <a:ext cx="1422859" cy="156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17"/>
          <p:cNvSpPr/>
          <p:nvPr/>
        </p:nvSpPr>
        <p:spPr>
          <a:xfrm>
            <a:off x="3131947" y="3744562"/>
            <a:ext cx="29738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3050" lvl="0" indent="-273050" fontAlgn="base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生活中的编码？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0" y="4884098"/>
            <a:ext cx="12192000" cy="952290"/>
            <a:chOff x="0" y="3086635"/>
            <a:chExt cx="12192000" cy="952290"/>
          </a:xfrm>
        </p:grpSpPr>
        <p:sp>
          <p:nvSpPr>
            <p:cNvPr id="20" name="Rectangle 11"/>
            <p:cNvSpPr>
              <a:spLocks noChangeArrowheads="1"/>
            </p:cNvSpPr>
            <p:nvPr/>
          </p:nvSpPr>
          <p:spPr bwMode="auto">
            <a:xfrm>
              <a:off x="0" y="3086635"/>
              <a:ext cx="12192000" cy="952290"/>
            </a:xfrm>
            <a:prstGeom prst="rect">
              <a:avLst/>
            </a:prstGeom>
            <a:solidFill>
              <a:srgbClr val="7B1B1B">
                <a:alpha val="81000"/>
              </a:srgbClr>
            </a:solidFill>
            <a:ln>
              <a:noFill/>
            </a:ln>
            <a:extLst/>
          </p:spPr>
          <p:txBody>
            <a:bodyPr lIns="91319" tIns="45659" rIns="91319" bIns="45659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zh-CN" sz="3200"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540637" y="3137957"/>
              <a:ext cx="713040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字符集中每个字符都使用一个唯一的编码来表示，所有的编码就构成了该字符集的编码表，简称码表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9359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48968"/>
    </mc:Choice>
    <mc:Fallback xmlns="">
      <p:transition spd="slow"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小结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1976805" y="1219332"/>
            <a:ext cx="8937666" cy="4489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2400" b="1" dirty="0">
                <a:solidFill>
                  <a:prstClr val="black"/>
                </a:solidFill>
              </a:rPr>
              <a:t>理解</a:t>
            </a:r>
            <a:r>
              <a:rPr lang="en-US" altLang="zh-CN" sz="2400" b="1" dirty="0">
                <a:solidFill>
                  <a:prstClr val="black"/>
                </a:solidFill>
              </a:rPr>
              <a:t>ASCII</a:t>
            </a:r>
            <a:r>
              <a:rPr lang="zh-CN" altLang="en-US" sz="2400" b="1" dirty="0">
                <a:solidFill>
                  <a:prstClr val="black"/>
                </a:solidFill>
              </a:rPr>
              <a:t>编码方式，记住数字</a:t>
            </a:r>
            <a:r>
              <a:rPr lang="en-US" altLang="zh-CN" sz="2400" b="1" dirty="0">
                <a:solidFill>
                  <a:prstClr val="black"/>
                </a:solidFill>
              </a:rPr>
              <a:t>0</a:t>
            </a:r>
            <a:r>
              <a:rPr lang="zh-CN" altLang="en-US" sz="2400" b="1" dirty="0">
                <a:solidFill>
                  <a:prstClr val="black"/>
                </a:solidFill>
              </a:rPr>
              <a:t>、大写字母</a:t>
            </a:r>
            <a:r>
              <a:rPr lang="en-US" altLang="zh-CN" sz="2400" b="1" dirty="0">
                <a:solidFill>
                  <a:prstClr val="black"/>
                </a:solidFill>
              </a:rPr>
              <a:t>'A'</a:t>
            </a:r>
            <a:r>
              <a:rPr lang="zh-CN" altLang="en-US" sz="2400" b="1" dirty="0">
                <a:solidFill>
                  <a:prstClr val="black"/>
                </a:solidFill>
              </a:rPr>
              <a:t>、小写字母</a:t>
            </a:r>
            <a:r>
              <a:rPr lang="en-US" altLang="zh-CN" sz="2400" b="1" dirty="0">
                <a:solidFill>
                  <a:prstClr val="black"/>
                </a:solidFill>
              </a:rPr>
              <a:t>'a'</a:t>
            </a:r>
            <a:r>
              <a:rPr lang="zh-CN" altLang="en-US" sz="2400" b="1" dirty="0">
                <a:solidFill>
                  <a:prstClr val="black"/>
                </a:solidFill>
              </a:rPr>
              <a:t>的</a:t>
            </a:r>
            <a:r>
              <a:rPr lang="en-US" altLang="zh-CN" sz="2400" b="1" dirty="0">
                <a:solidFill>
                  <a:prstClr val="black"/>
                </a:solidFill>
              </a:rPr>
              <a:t>ASCII</a:t>
            </a:r>
            <a:r>
              <a:rPr lang="zh-CN" altLang="en-US" sz="2400" b="1" dirty="0">
                <a:solidFill>
                  <a:prstClr val="black"/>
                </a:solidFill>
              </a:rPr>
              <a:t>码</a:t>
            </a:r>
            <a:endParaRPr lang="en-US" altLang="zh-CN" sz="2400" b="1" dirty="0">
              <a:solidFill>
                <a:prstClr val="black"/>
              </a:solidFill>
            </a:endParaRPr>
          </a:p>
          <a:p>
            <a:pPr lvl="0"/>
            <a:r>
              <a:rPr lang="zh-CN" altLang="en-US" sz="2400" b="1" dirty="0">
                <a:solidFill>
                  <a:prstClr val="black"/>
                </a:solidFill>
              </a:rPr>
              <a:t>理解汉字的编码方式，了解区位码、</a:t>
            </a:r>
            <a:r>
              <a:rPr lang="en-US" altLang="zh-CN" sz="2400" b="1" dirty="0">
                <a:solidFill>
                  <a:prstClr val="black"/>
                </a:solidFill>
              </a:rPr>
              <a:t>gb2312</a:t>
            </a:r>
            <a:r>
              <a:rPr lang="zh-CN" altLang="en-US" sz="2400" b="1" dirty="0">
                <a:solidFill>
                  <a:prstClr val="black"/>
                </a:solidFill>
              </a:rPr>
              <a:t>、</a:t>
            </a:r>
            <a:r>
              <a:rPr lang="en-US" altLang="zh-CN" sz="2400" b="1" dirty="0" err="1">
                <a:solidFill>
                  <a:prstClr val="black"/>
                </a:solidFill>
              </a:rPr>
              <a:t>gbk</a:t>
            </a:r>
            <a:r>
              <a:rPr lang="zh-CN" altLang="en-US" sz="2400" b="1" dirty="0">
                <a:solidFill>
                  <a:prstClr val="black"/>
                </a:solidFill>
              </a:rPr>
              <a:t>、</a:t>
            </a:r>
            <a:r>
              <a:rPr lang="en-US" altLang="zh-CN" sz="2400" b="1" dirty="0">
                <a:solidFill>
                  <a:prstClr val="black"/>
                </a:solidFill>
              </a:rPr>
              <a:t>gb18030</a:t>
            </a:r>
            <a:r>
              <a:rPr lang="zh-CN" altLang="en-US" sz="2400" b="1" dirty="0">
                <a:solidFill>
                  <a:prstClr val="black"/>
                </a:solidFill>
              </a:rPr>
              <a:t>、</a:t>
            </a:r>
            <a:r>
              <a:rPr lang="en-US" altLang="zh-CN" sz="2400" b="1" dirty="0" err="1">
                <a:solidFill>
                  <a:prstClr val="black"/>
                </a:solidFill>
              </a:rPr>
              <a:t>unicode</a:t>
            </a:r>
            <a:endParaRPr lang="en-US" altLang="zh-CN" sz="2400" b="1" dirty="0">
              <a:solidFill>
                <a:prstClr val="black"/>
              </a:solidFill>
            </a:endParaRPr>
          </a:p>
          <a:p>
            <a:pPr lvl="0"/>
            <a:r>
              <a:rPr lang="zh-CN" altLang="en-US" sz="2400" b="1" dirty="0">
                <a:solidFill>
                  <a:prstClr val="black"/>
                </a:solidFill>
              </a:rPr>
              <a:t>会用</a:t>
            </a:r>
            <a:r>
              <a:rPr lang="en-US" altLang="zh-CN" sz="2400" b="1" dirty="0">
                <a:solidFill>
                  <a:prstClr val="black"/>
                </a:solidFill>
              </a:rPr>
              <a:t>python</a:t>
            </a:r>
            <a:r>
              <a:rPr lang="zh-CN" altLang="en-US" sz="2400" b="1" dirty="0">
                <a:solidFill>
                  <a:prstClr val="black"/>
                </a:solidFill>
              </a:rPr>
              <a:t>查看字符的</a:t>
            </a:r>
            <a:r>
              <a:rPr lang="en-US" altLang="zh-CN" sz="2400" b="1" dirty="0">
                <a:solidFill>
                  <a:prstClr val="black"/>
                </a:solidFill>
              </a:rPr>
              <a:t>ASCII</a:t>
            </a:r>
            <a:r>
              <a:rPr lang="zh-CN" altLang="en-US" sz="2400" b="1" dirty="0">
                <a:solidFill>
                  <a:prstClr val="black"/>
                </a:solidFill>
              </a:rPr>
              <a:t>码，汉字的</a:t>
            </a:r>
            <a:r>
              <a:rPr lang="en-US" altLang="zh-CN" sz="2400" b="1" dirty="0" err="1">
                <a:solidFill>
                  <a:prstClr val="black"/>
                </a:solidFill>
              </a:rPr>
              <a:t>gbk</a:t>
            </a:r>
            <a:r>
              <a:rPr lang="zh-CN" altLang="en-US" sz="2400" b="1" dirty="0">
                <a:solidFill>
                  <a:prstClr val="black"/>
                </a:solidFill>
              </a:rPr>
              <a:t>编码和</a:t>
            </a:r>
            <a:r>
              <a:rPr lang="en-US" altLang="zh-CN" sz="2400" b="1" dirty="0" err="1">
                <a:solidFill>
                  <a:prstClr val="black"/>
                </a:solidFill>
              </a:rPr>
              <a:t>unicode</a:t>
            </a:r>
            <a:r>
              <a:rPr lang="zh-CN" altLang="en-US" sz="2400" b="1" dirty="0">
                <a:solidFill>
                  <a:prstClr val="black"/>
                </a:solidFill>
              </a:rPr>
              <a:t>编码，会用</a:t>
            </a:r>
            <a:r>
              <a:rPr lang="en-US" altLang="zh-CN" sz="2400" b="1" dirty="0" err="1">
                <a:solidFill>
                  <a:prstClr val="black"/>
                </a:solidFill>
              </a:rPr>
              <a:t>ord</a:t>
            </a:r>
            <a:r>
              <a:rPr lang="en-US" altLang="zh-CN" sz="2400" b="1" dirty="0">
                <a:solidFill>
                  <a:prstClr val="black"/>
                </a:solidFill>
              </a:rPr>
              <a:t>().</a:t>
            </a:r>
            <a:r>
              <a:rPr lang="en-US" altLang="zh-CN" sz="2400" b="1" dirty="0" err="1">
                <a:solidFill>
                  <a:prstClr val="black"/>
                </a:solidFill>
              </a:rPr>
              <a:t>chr</a:t>
            </a:r>
            <a:r>
              <a:rPr lang="en-US" altLang="zh-CN" sz="2400" b="1" dirty="0">
                <a:solidFill>
                  <a:prstClr val="black"/>
                </a:solidFill>
              </a:rPr>
              <a:t>(),</a:t>
            </a:r>
            <a:r>
              <a:rPr lang="en-US" altLang="zh-CN" sz="2400" b="1" dirty="0" err="1">
                <a:solidFill>
                  <a:prstClr val="black"/>
                </a:solidFill>
              </a:rPr>
              <a:t>string.decode</a:t>
            </a:r>
            <a:r>
              <a:rPr lang="en-US" altLang="zh-CN" sz="2400" b="1" dirty="0">
                <a:solidFill>
                  <a:prstClr val="black"/>
                </a:solidFill>
              </a:rPr>
              <a:t>()</a:t>
            </a:r>
          </a:p>
          <a:p>
            <a:pPr lvl="0"/>
            <a:r>
              <a:rPr lang="zh-CN" altLang="en-US" sz="2400" b="1" dirty="0">
                <a:solidFill>
                  <a:prstClr val="black"/>
                </a:solidFill>
              </a:rPr>
              <a:t>了解汉字的字形码，输入码</a:t>
            </a:r>
            <a:endParaRPr lang="en-US" altLang="zh-CN" sz="2400" b="1" dirty="0">
              <a:solidFill>
                <a:prstClr val="black"/>
              </a:solidFill>
            </a:endParaRPr>
          </a:p>
          <a:p>
            <a:pPr lvl="0"/>
            <a:r>
              <a:rPr lang="zh-CN" altLang="en-US" sz="2400" b="1" dirty="0">
                <a:solidFill>
                  <a:prstClr val="black"/>
                </a:solidFill>
              </a:rPr>
              <a:t>了解声音、图象的表示方法，数字化方法，理解相关指标的术语，如采样频率，样本位数、声道、图象尺寸、图象分辨率等</a:t>
            </a:r>
            <a:endParaRPr lang="en-US" altLang="zh-CN" sz="2400" b="1" dirty="0">
              <a:solidFill>
                <a:prstClr val="black"/>
              </a:solidFill>
            </a:endParaRPr>
          </a:p>
          <a:p>
            <a:pPr lvl="0"/>
            <a:r>
              <a:rPr lang="zh-CN" altLang="en-US" sz="2400" b="1" dirty="0">
                <a:solidFill>
                  <a:prstClr val="black"/>
                </a:solidFill>
              </a:rPr>
              <a:t>理解采样、量化和编码的含义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783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8968"/>
    </mc:Choice>
    <mc:Fallback xmlns="">
      <p:transition advTm="48968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 descr="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"/>
          <p:cNvSpPr txBox="1"/>
          <p:nvPr/>
        </p:nvSpPr>
        <p:spPr>
          <a:xfrm>
            <a:off x="4286269" y="2223615"/>
            <a:ext cx="59083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>
              <a:defRPr/>
            </a:pPr>
            <a:r>
              <a:rPr lang="zh-CN" altLang="en-US" sz="88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  <a:cs typeface="Kartika" panose="02020503030404060203" pitchFamily="18" charset="0"/>
              </a:rPr>
              <a:t>谢谢大家！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0" y="5691189"/>
            <a:ext cx="12192000" cy="432000"/>
            <a:chOff x="117567" y="5691189"/>
            <a:chExt cx="8890144" cy="432000"/>
          </a:xfrm>
        </p:grpSpPr>
        <p:cxnSp>
          <p:nvCxnSpPr>
            <p:cNvPr id="25" name="直接连接符 24"/>
            <p:cNvCxnSpPr/>
            <p:nvPr/>
          </p:nvCxnSpPr>
          <p:spPr>
            <a:xfrm flipH="1">
              <a:off x="117567" y="5912402"/>
              <a:ext cx="810000" cy="0"/>
            </a:xfrm>
            <a:prstGeom prst="line">
              <a:avLst/>
            </a:prstGeom>
            <a:ln w="12700">
              <a:solidFill>
                <a:srgbClr val="E3061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H="1">
              <a:off x="3472711" y="5907189"/>
              <a:ext cx="5535000" cy="0"/>
            </a:xfrm>
            <a:prstGeom prst="line">
              <a:avLst/>
            </a:prstGeom>
            <a:ln w="12700">
              <a:gradFill>
                <a:gsLst>
                  <a:gs pos="0">
                    <a:srgbClr val="E30613"/>
                  </a:gs>
                  <a:gs pos="100000">
                    <a:srgbClr val="81040B"/>
                  </a:gs>
                </a:gsLst>
                <a:lin ang="0" scaled="0"/>
              </a:gra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合 1"/>
            <p:cNvGrpSpPr/>
            <p:nvPr/>
          </p:nvGrpSpPr>
          <p:grpSpPr>
            <a:xfrm>
              <a:off x="1159868" y="5691189"/>
              <a:ext cx="2083154" cy="432000"/>
              <a:chOff x="1064303" y="5622335"/>
              <a:chExt cx="2083154" cy="432000"/>
            </a:xfrm>
          </p:grpSpPr>
          <p:sp>
            <p:nvSpPr>
              <p:cNvPr id="15" name="圆角矩形 14"/>
              <p:cNvSpPr>
                <a:spLocks noChangeAspect="1"/>
              </p:cNvSpPr>
              <p:nvPr/>
            </p:nvSpPr>
            <p:spPr>
              <a:xfrm>
                <a:off x="1614503" y="5622335"/>
                <a:ext cx="432553" cy="432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E040D"/>
                  </a:gs>
                  <a:gs pos="100000">
                    <a:srgbClr val="E40613"/>
                  </a:gs>
                </a:gsLst>
                <a:lin ang="10800000" scaled="0"/>
              </a:gradFill>
              <a:ln w="1270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</a:ln>
              <a:effectLst>
                <a:outerShdw blurRad="254000" dist="1270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Arial Black" panose="020B0A04020102020204" pitchFamily="34" charset="0"/>
                  </a:rPr>
                  <a:t>0</a:t>
                </a:r>
                <a:endParaRPr lang="zh-CN" altLang="en-US" sz="24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0" name="圆角矩形 29"/>
              <p:cNvSpPr>
                <a:spLocks noChangeAspect="1"/>
              </p:cNvSpPr>
              <p:nvPr/>
            </p:nvSpPr>
            <p:spPr>
              <a:xfrm>
                <a:off x="1064303" y="5622335"/>
                <a:ext cx="432553" cy="432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E040D"/>
                  </a:gs>
                  <a:gs pos="100000">
                    <a:srgbClr val="E40613"/>
                  </a:gs>
                </a:gsLst>
                <a:lin ang="10800000" scaled="0"/>
              </a:gradFill>
              <a:ln w="1270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</a:ln>
              <a:effectLst>
                <a:outerShdw blurRad="254000" dist="1270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Arial Black" panose="020B0A04020102020204" pitchFamily="34" charset="0"/>
                  </a:rPr>
                  <a:t>2</a:t>
                </a:r>
                <a:endParaRPr lang="zh-CN" altLang="en-US" sz="24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1" name="圆角矩形 30"/>
              <p:cNvSpPr>
                <a:spLocks noChangeAspect="1"/>
              </p:cNvSpPr>
              <p:nvPr/>
            </p:nvSpPr>
            <p:spPr>
              <a:xfrm>
                <a:off x="2164703" y="5622335"/>
                <a:ext cx="432553" cy="432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E040D"/>
                  </a:gs>
                  <a:gs pos="100000">
                    <a:srgbClr val="E40613"/>
                  </a:gs>
                </a:gsLst>
                <a:lin ang="10800000" scaled="0"/>
              </a:gradFill>
              <a:ln w="1270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</a:ln>
              <a:effectLst>
                <a:outerShdw blurRad="254000" dist="1270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Arial Black" panose="020B0A04020102020204" pitchFamily="34" charset="0"/>
                  </a:rPr>
                  <a:t>2</a:t>
                </a:r>
                <a:endParaRPr lang="zh-CN" altLang="en-US" sz="24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2" name="圆角矩形 31"/>
              <p:cNvSpPr>
                <a:spLocks noChangeAspect="1"/>
              </p:cNvSpPr>
              <p:nvPr/>
            </p:nvSpPr>
            <p:spPr>
              <a:xfrm>
                <a:off x="2714904" y="5622335"/>
                <a:ext cx="432553" cy="432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8E040D"/>
                  </a:gs>
                  <a:gs pos="100000">
                    <a:srgbClr val="E40613"/>
                  </a:gs>
                </a:gsLst>
                <a:lin ang="10800000" scaled="0"/>
              </a:gradFill>
              <a:ln w="1270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</a:ln>
              <a:effectLst>
                <a:outerShdw blurRad="254000" dist="1270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latin typeface="Arial Black" panose="020B0A04020102020204" pitchFamily="34" charset="0"/>
                  </a:rPr>
                  <a:t>1</a:t>
                </a:r>
                <a:endParaRPr lang="zh-CN" altLang="en-US" sz="2400" dirty="0">
                  <a:latin typeface="Arial Black" panose="020B0A04020102020204" pitchFamily="34" charset="0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84016" y="79461"/>
            <a:ext cx="2612976" cy="4400343"/>
            <a:chOff x="439101" y="-8313"/>
            <a:chExt cx="2612976" cy="4400343"/>
          </a:xfrm>
        </p:grpSpPr>
        <p:sp>
          <p:nvSpPr>
            <p:cNvPr id="19" name="任意多边形 18"/>
            <p:cNvSpPr/>
            <p:nvPr/>
          </p:nvSpPr>
          <p:spPr>
            <a:xfrm rot="5400000">
              <a:off x="-454583" y="885371"/>
              <a:ext cx="4400343" cy="2612976"/>
            </a:xfrm>
            <a:custGeom>
              <a:avLst/>
              <a:gdLst>
                <a:gd name="connsiteX0" fmla="*/ 0 w 4400343"/>
                <a:gd name="connsiteY0" fmla="*/ 2612976 h 2612976"/>
                <a:gd name="connsiteX1" fmla="*/ 0 w 4400343"/>
                <a:gd name="connsiteY1" fmla="*/ 0 h 2612976"/>
                <a:gd name="connsiteX2" fmla="*/ 3093855 w 4400343"/>
                <a:gd name="connsiteY2" fmla="*/ 0 h 2612976"/>
                <a:gd name="connsiteX3" fmla="*/ 4400343 w 4400343"/>
                <a:gd name="connsiteY3" fmla="*/ 1306488 h 2612976"/>
                <a:gd name="connsiteX4" fmla="*/ 3093855 w 4400343"/>
                <a:gd name="connsiteY4" fmla="*/ 2612976 h 261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00343" h="2612976">
                  <a:moveTo>
                    <a:pt x="0" y="2612976"/>
                  </a:moveTo>
                  <a:lnTo>
                    <a:pt x="0" y="0"/>
                  </a:lnTo>
                  <a:lnTo>
                    <a:pt x="3093855" y="0"/>
                  </a:lnTo>
                  <a:cubicBezTo>
                    <a:pt x="3815408" y="0"/>
                    <a:pt x="4400343" y="584935"/>
                    <a:pt x="4400343" y="1306488"/>
                  </a:cubicBezTo>
                  <a:cubicBezTo>
                    <a:pt x="4400343" y="2028041"/>
                    <a:pt x="3815408" y="2612976"/>
                    <a:pt x="3093855" y="2612976"/>
                  </a:cubicBezTo>
                  <a:close/>
                </a:path>
              </a:pathLst>
            </a:custGeom>
            <a:gradFill>
              <a:gsLst>
                <a:gs pos="0">
                  <a:srgbClr val="8E040D"/>
                </a:gs>
                <a:gs pos="100000">
                  <a:srgbClr val="E40613"/>
                </a:gs>
              </a:gsLst>
              <a:lin ang="10800000" scaled="0"/>
            </a:gradFill>
            <a:ln w="25400">
              <a:noFill/>
            </a:ln>
            <a:effectLst>
              <a:outerShdw blurRad="2540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>
              <a:grpSpLocks noChangeAspect="1"/>
            </p:cNvGrpSpPr>
            <p:nvPr/>
          </p:nvGrpSpPr>
          <p:grpSpPr>
            <a:xfrm>
              <a:off x="583589" y="1834933"/>
              <a:ext cx="2323999" cy="2323999"/>
              <a:chOff x="3393105" y="2094170"/>
              <a:chExt cx="2664367" cy="2664367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3393105" y="2094170"/>
                <a:ext cx="2664367" cy="266436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  <a:tileRect/>
              </a:gradFill>
              <a:ln w="190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</a:gradFill>
              </a:ln>
              <a:effectLst>
                <a:outerShdw blurRad="279400" dist="152400" dir="2700000" sx="102000" sy="102000" algn="tl" rotWithShape="0">
                  <a:prstClr val="black">
                    <a:alpha val="2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24" name="圆角矩形 23"/>
              <p:cNvSpPr/>
              <p:nvPr/>
            </p:nvSpPr>
            <p:spPr>
              <a:xfrm>
                <a:off x="3655434" y="2332885"/>
                <a:ext cx="2167846" cy="216784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/>
                  </a:gs>
                  <a:gs pos="0">
                    <a:srgbClr val="B8BBBC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pic>
          <p:nvPicPr>
            <p:cNvPr id="21" name="Picture 2" descr="E:\Hou\信息化建设\web\校徽相关\xjtu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3" t="76636" r="53439"/>
            <a:stretch/>
          </p:blipFill>
          <p:spPr bwMode="auto">
            <a:xfrm>
              <a:off x="579253" y="503503"/>
              <a:ext cx="2332671" cy="651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87" t="7404" r="17787" b="7404"/>
            <a:stretch>
              <a:fillRect/>
            </a:stretch>
          </p:blipFill>
          <p:spPr>
            <a:xfrm>
              <a:off x="884497" y="2135841"/>
              <a:ext cx="1722182" cy="1722182"/>
            </a:xfrm>
            <a:custGeom>
              <a:avLst/>
              <a:gdLst>
                <a:gd name="connsiteX0" fmla="*/ 1944000 w 3888000"/>
                <a:gd name="connsiteY0" fmla="*/ 0 h 3888000"/>
                <a:gd name="connsiteX1" fmla="*/ 3888000 w 3888000"/>
                <a:gd name="connsiteY1" fmla="*/ 1944000 h 3888000"/>
                <a:gd name="connsiteX2" fmla="*/ 1944000 w 3888000"/>
                <a:gd name="connsiteY2" fmla="*/ 3888000 h 3888000"/>
                <a:gd name="connsiteX3" fmla="*/ 0 w 3888000"/>
                <a:gd name="connsiteY3" fmla="*/ 1944000 h 3888000"/>
                <a:gd name="connsiteX4" fmla="*/ 1944000 w 3888000"/>
                <a:gd name="connsiteY4" fmla="*/ 0 h 388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8000" h="3888000">
                  <a:moveTo>
                    <a:pt x="1944000" y="0"/>
                  </a:moveTo>
                  <a:cubicBezTo>
                    <a:pt x="3017642" y="0"/>
                    <a:pt x="3888000" y="870358"/>
                    <a:pt x="3888000" y="1944000"/>
                  </a:cubicBezTo>
                  <a:cubicBezTo>
                    <a:pt x="3888000" y="3017642"/>
                    <a:pt x="3017642" y="3888000"/>
                    <a:pt x="1944000" y="3888000"/>
                  </a:cubicBezTo>
                  <a:cubicBezTo>
                    <a:pt x="870358" y="3888000"/>
                    <a:pt x="0" y="3017642"/>
                    <a:pt x="0" y="1944000"/>
                  </a:cubicBezTo>
                  <a:cubicBezTo>
                    <a:pt x="0" y="870358"/>
                    <a:pt x="870358" y="0"/>
                    <a:pt x="1944000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82132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46"/>
    </mc:Choice>
    <mc:Fallback xmlns="">
      <p:transition advTm="64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392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英文字符编码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14501" y="828214"/>
            <a:ext cx="7782227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9763" lvl="1" indent="-246063" fontAlgn="base"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美国信息交换标准编码（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ASCII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246063" fontAlgn="base">
              <a:spcBef>
                <a:spcPct val="20000"/>
              </a:spcBef>
              <a:spcAft>
                <a:spcPct val="0"/>
              </a:spcAft>
              <a:buClr>
                <a:srgbClr val="009DD9"/>
              </a:buClr>
              <a:buSzPct val="70000"/>
              <a:buFont typeface="Wingdings 2" panose="05020102010507070707" pitchFamily="18" charset="2"/>
              <a:buChar char=""/>
            </a:pPr>
            <a:r>
              <a:rPr lang="zh-CN" altLang="en-US" sz="21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英文</a:t>
            </a:r>
            <a:r>
              <a:rPr lang="en-US" altLang="zh-CN" sz="21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21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个字母的大小写、数字、标点符号、控制符号</a:t>
            </a:r>
            <a:endParaRPr lang="en-US" altLang="zh-CN" sz="21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246063" fontAlgn="base">
              <a:spcBef>
                <a:spcPct val="20000"/>
              </a:spcBef>
              <a:spcAft>
                <a:spcPct val="0"/>
              </a:spcAft>
              <a:buClr>
                <a:srgbClr val="009DD9"/>
              </a:buClr>
              <a:buSzPct val="70000"/>
              <a:buFont typeface="Wingdings 2" panose="05020102010507070707" pitchFamily="18" charset="2"/>
              <a:buChar char=""/>
            </a:pPr>
            <a:r>
              <a:rPr lang="zh-CN" altLang="en-US" sz="21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图形符号（可打印字符、可显示字符）</a:t>
            </a:r>
            <a:r>
              <a:rPr lang="zh-CN" altLang="en-US" sz="2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！！！</a:t>
            </a:r>
            <a:endParaRPr lang="en-US" altLang="zh-CN" sz="21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246063" fontAlgn="base">
              <a:spcBef>
                <a:spcPct val="20000"/>
              </a:spcBef>
              <a:spcAft>
                <a:spcPct val="0"/>
              </a:spcAft>
              <a:buClr>
                <a:srgbClr val="009DD9"/>
              </a:buClr>
              <a:buSzPct val="70000"/>
              <a:buFont typeface="Wingdings 2" panose="05020102010507070707" pitchFamily="18" charset="2"/>
              <a:buChar char=""/>
            </a:pPr>
            <a:r>
              <a:rPr lang="en-US" altLang="zh-CN" sz="21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1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位编码，常用</a:t>
            </a:r>
            <a:r>
              <a:rPr lang="en-US" altLang="zh-CN" sz="21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1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位表示，占一个字节，最高位为</a:t>
            </a:r>
            <a:r>
              <a:rPr lang="en-US" altLang="zh-CN" sz="21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  <a:p>
            <a:pPr lvl="2" indent="-246063" fontAlgn="base">
              <a:spcBef>
                <a:spcPct val="20000"/>
              </a:spcBef>
              <a:spcAft>
                <a:spcPct val="0"/>
              </a:spcAft>
              <a:buClr>
                <a:srgbClr val="009DD9"/>
              </a:buClr>
              <a:buSzPct val="70000"/>
              <a:buFont typeface="Wingdings 2" panose="05020102010507070707" pitchFamily="18" charset="2"/>
              <a:buChar char=""/>
            </a:pPr>
            <a:r>
              <a:rPr lang="en-US" altLang="zh-CN" sz="21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ASCII</a:t>
            </a:r>
            <a:r>
              <a:rPr lang="zh-CN" altLang="en-US" sz="21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表有各种形式</a:t>
            </a:r>
            <a:endParaRPr lang="en-US" altLang="zh-CN" sz="23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583752"/>
              </p:ext>
            </p:extLst>
          </p:nvPr>
        </p:nvGraphicFramePr>
        <p:xfrm>
          <a:off x="1458931" y="3043018"/>
          <a:ext cx="5836307" cy="3597130"/>
        </p:xfrm>
        <a:graphic>
          <a:graphicData uri="http://schemas.openxmlformats.org/drawingml/2006/table">
            <a:tbl>
              <a:tblPr firstRow="1" firstCol="1" bandRow="1"/>
              <a:tblGrid>
                <a:gridCol w="759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0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66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0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66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97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</a:rPr>
                        <a:t>0100</a:t>
                      </a:r>
                      <a:r>
                        <a:rPr lang="en-US" sz="1600" b="1" kern="100" dirty="0">
                          <a:effectLst/>
                        </a:rPr>
                        <a:t>0001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C00000"/>
                          </a:solidFill>
                          <a:effectLst/>
                        </a:rPr>
                        <a:t>0110</a:t>
                      </a:r>
                      <a:r>
                        <a:rPr lang="en-US" sz="1600" b="1" kern="100" dirty="0">
                          <a:effectLst/>
                        </a:rPr>
                        <a:t>0001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C00000"/>
                          </a:solidFill>
                          <a:effectLst/>
                        </a:rPr>
                        <a:t>0011</a:t>
                      </a:r>
                      <a:r>
                        <a:rPr lang="en-US" sz="1600" b="1" kern="100" dirty="0">
                          <a:effectLst/>
                        </a:rPr>
                        <a:t>0000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7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</a:rPr>
                        <a:t>B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</a:rPr>
                        <a:t>0100</a:t>
                      </a:r>
                      <a:r>
                        <a:rPr lang="en-US" sz="1600" b="1" kern="100" dirty="0">
                          <a:effectLst/>
                        </a:rPr>
                        <a:t>0010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b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C00000"/>
                          </a:solidFill>
                          <a:effectLst/>
                        </a:rPr>
                        <a:t>0110</a:t>
                      </a:r>
                      <a:r>
                        <a:rPr lang="en-US" sz="1600" b="1" kern="100" dirty="0">
                          <a:effectLst/>
                        </a:rPr>
                        <a:t>0010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</a:rPr>
                        <a:t>1</a:t>
                      </a:r>
                      <a:endParaRPr lang="zh-CN" sz="1400" b="1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C00000"/>
                          </a:solidFill>
                          <a:effectLst/>
                        </a:rPr>
                        <a:t>0011</a:t>
                      </a:r>
                      <a:r>
                        <a:rPr lang="en-US" sz="1600" b="1" kern="100" dirty="0">
                          <a:effectLst/>
                        </a:rPr>
                        <a:t>0001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7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</a:rPr>
                        <a:t>0100</a:t>
                      </a:r>
                      <a:r>
                        <a:rPr lang="en-US" sz="1600" b="1" kern="100" dirty="0">
                          <a:effectLst/>
                        </a:rPr>
                        <a:t>0011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</a:rPr>
                        <a:t>c</a:t>
                      </a:r>
                      <a:endParaRPr lang="zh-CN" sz="1400" b="1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C00000"/>
                          </a:solidFill>
                          <a:effectLst/>
                        </a:rPr>
                        <a:t>0110</a:t>
                      </a:r>
                      <a:r>
                        <a:rPr lang="en-US" sz="1600" b="1" kern="100" dirty="0">
                          <a:effectLst/>
                        </a:rPr>
                        <a:t>0011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</a:rPr>
                        <a:t>2</a:t>
                      </a:r>
                      <a:endParaRPr lang="zh-CN" sz="1400" b="1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C00000"/>
                          </a:solidFill>
                          <a:effectLst/>
                        </a:rPr>
                        <a:t>0011</a:t>
                      </a:r>
                      <a:r>
                        <a:rPr lang="en-US" sz="1600" b="1" kern="100" dirty="0">
                          <a:effectLst/>
                        </a:rPr>
                        <a:t>0010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7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</a:rPr>
                        <a:t>0100</a:t>
                      </a:r>
                      <a:r>
                        <a:rPr lang="en-US" sz="1600" b="1" kern="100" dirty="0">
                          <a:effectLst/>
                        </a:rPr>
                        <a:t>0100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</a:rPr>
                        <a:t>d</a:t>
                      </a:r>
                      <a:endParaRPr lang="zh-CN" sz="1400" b="1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C00000"/>
                          </a:solidFill>
                          <a:effectLst/>
                        </a:rPr>
                        <a:t>0110</a:t>
                      </a:r>
                      <a:r>
                        <a:rPr lang="en-US" sz="1600" b="1" kern="100" dirty="0">
                          <a:effectLst/>
                        </a:rPr>
                        <a:t>0100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3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C00000"/>
                          </a:solidFill>
                          <a:effectLst/>
                        </a:rPr>
                        <a:t>0011</a:t>
                      </a:r>
                      <a:r>
                        <a:rPr lang="en-US" sz="1600" b="1" kern="100" dirty="0">
                          <a:effectLst/>
                        </a:rPr>
                        <a:t>0011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7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</a:rPr>
                        <a:t>0100</a:t>
                      </a:r>
                      <a:r>
                        <a:rPr lang="en-US" sz="1600" b="1" kern="100" dirty="0">
                          <a:effectLst/>
                        </a:rPr>
                        <a:t>0101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</a:rPr>
                        <a:t>e</a:t>
                      </a:r>
                      <a:endParaRPr lang="zh-CN" sz="1400" b="1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C00000"/>
                          </a:solidFill>
                          <a:effectLst/>
                        </a:rPr>
                        <a:t>0110</a:t>
                      </a:r>
                      <a:r>
                        <a:rPr lang="en-US" sz="1600" b="1" kern="100" dirty="0">
                          <a:effectLst/>
                        </a:rPr>
                        <a:t>0101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4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C00000"/>
                          </a:solidFill>
                          <a:effectLst/>
                        </a:rPr>
                        <a:t>0011</a:t>
                      </a:r>
                      <a:r>
                        <a:rPr lang="en-US" sz="1600" b="1" kern="100" dirty="0">
                          <a:effectLst/>
                        </a:rPr>
                        <a:t>0100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7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0100</a:t>
                      </a:r>
                      <a:r>
                        <a:rPr lang="en-US" sz="1600" b="1" kern="100" dirty="0">
                          <a:effectLst/>
                        </a:rPr>
                        <a:t>0110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</a:rPr>
                        <a:t>f</a:t>
                      </a:r>
                      <a:endParaRPr lang="zh-CN" sz="1400" b="1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C00000"/>
                          </a:solidFill>
                          <a:effectLst/>
                        </a:rPr>
                        <a:t>0110</a:t>
                      </a:r>
                      <a:r>
                        <a:rPr lang="en-US" sz="1600" b="1" kern="100" dirty="0">
                          <a:effectLst/>
                        </a:rPr>
                        <a:t>0110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</a:rPr>
                        <a:t>5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C00000"/>
                          </a:solidFill>
                          <a:effectLst/>
                        </a:rPr>
                        <a:t>0011</a:t>
                      </a:r>
                      <a:r>
                        <a:rPr lang="en-US" sz="1600" b="1" kern="100" dirty="0">
                          <a:effectLst/>
                        </a:rPr>
                        <a:t>0101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7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</a:rPr>
                        <a:t>G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</a:rPr>
                        <a:t>0100</a:t>
                      </a:r>
                      <a:r>
                        <a:rPr lang="en-US" sz="1600" b="1" kern="100" dirty="0">
                          <a:effectLst/>
                        </a:rPr>
                        <a:t>0111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</a:rPr>
                        <a:t>g</a:t>
                      </a:r>
                      <a:endParaRPr lang="zh-CN" sz="1400" b="1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C00000"/>
                          </a:solidFill>
                          <a:effectLst/>
                        </a:rPr>
                        <a:t>0110</a:t>
                      </a:r>
                      <a:r>
                        <a:rPr lang="en-US" sz="1600" b="1" kern="100" dirty="0">
                          <a:effectLst/>
                        </a:rPr>
                        <a:t>0111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</a:rPr>
                        <a:t>6</a:t>
                      </a:r>
                      <a:endParaRPr lang="zh-CN" sz="1400" b="1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C00000"/>
                          </a:solidFill>
                          <a:effectLst/>
                        </a:rPr>
                        <a:t>0011</a:t>
                      </a:r>
                      <a:r>
                        <a:rPr lang="en-US" sz="1600" b="1" kern="100" dirty="0">
                          <a:effectLst/>
                        </a:rPr>
                        <a:t>0110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7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</a:rPr>
                        <a:t>H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</a:rPr>
                        <a:t>0100</a:t>
                      </a:r>
                      <a:r>
                        <a:rPr lang="en-US" sz="1600" b="1" kern="100" dirty="0">
                          <a:effectLst/>
                        </a:rPr>
                        <a:t>1000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</a:rPr>
                        <a:t>h</a:t>
                      </a:r>
                      <a:endParaRPr lang="zh-CN" sz="1400" b="1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C00000"/>
                          </a:solidFill>
                          <a:effectLst/>
                        </a:rPr>
                        <a:t>0110</a:t>
                      </a:r>
                      <a:r>
                        <a:rPr lang="en-US" sz="1600" b="1" kern="100" dirty="0">
                          <a:effectLst/>
                        </a:rPr>
                        <a:t>1000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</a:rPr>
                        <a:t>7</a:t>
                      </a:r>
                      <a:endParaRPr lang="zh-CN" sz="1400" b="1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C00000"/>
                          </a:solidFill>
                          <a:effectLst/>
                        </a:rPr>
                        <a:t>0011</a:t>
                      </a:r>
                      <a:r>
                        <a:rPr lang="en-US" sz="1600" b="1" kern="100" dirty="0">
                          <a:effectLst/>
                        </a:rPr>
                        <a:t>0111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7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</a:rPr>
                        <a:t>0100</a:t>
                      </a:r>
                      <a:r>
                        <a:rPr lang="en-US" sz="1600" b="1" kern="100" dirty="0">
                          <a:effectLst/>
                        </a:rPr>
                        <a:t>1001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</a:rPr>
                        <a:t>i</a:t>
                      </a:r>
                      <a:endParaRPr lang="zh-CN" sz="1400" b="1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C00000"/>
                          </a:solidFill>
                          <a:effectLst/>
                        </a:rPr>
                        <a:t>0110</a:t>
                      </a:r>
                      <a:r>
                        <a:rPr lang="en-US" sz="1600" b="1" kern="100" dirty="0">
                          <a:effectLst/>
                        </a:rPr>
                        <a:t>1001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</a:rPr>
                        <a:t>8</a:t>
                      </a:r>
                      <a:endParaRPr lang="zh-CN" sz="1400" b="1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C00000"/>
                          </a:solidFill>
                          <a:effectLst/>
                        </a:rPr>
                        <a:t>0011</a:t>
                      </a:r>
                      <a:r>
                        <a:rPr lang="en-US" sz="1600" b="1" kern="100" dirty="0">
                          <a:effectLst/>
                        </a:rPr>
                        <a:t>1000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7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</a:rPr>
                        <a:t>J</a:t>
                      </a:r>
                      <a:endParaRPr lang="zh-CN" sz="1400" b="1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</a:rPr>
                        <a:t>0100</a:t>
                      </a:r>
                      <a:r>
                        <a:rPr lang="en-US" sz="1600" b="1" kern="100" dirty="0">
                          <a:effectLst/>
                        </a:rPr>
                        <a:t>1010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</a:rPr>
                        <a:t>j</a:t>
                      </a:r>
                      <a:endParaRPr lang="zh-CN" sz="1400" b="1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C00000"/>
                          </a:solidFill>
                          <a:effectLst/>
                        </a:rPr>
                        <a:t>0110</a:t>
                      </a:r>
                      <a:r>
                        <a:rPr lang="en-US" sz="1600" b="1" kern="100" dirty="0">
                          <a:effectLst/>
                        </a:rPr>
                        <a:t>1010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effectLst/>
                        </a:rPr>
                        <a:t>9</a:t>
                      </a:r>
                      <a:endParaRPr lang="zh-CN" sz="1400" b="1" kern="10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黑体"/>
                          <a:ea typeface="黑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C00000"/>
                          </a:solidFill>
                          <a:effectLst/>
                        </a:rPr>
                        <a:t>0011</a:t>
                      </a:r>
                      <a:r>
                        <a:rPr lang="en-US" sz="1600" b="1" kern="100" dirty="0">
                          <a:effectLst/>
                        </a:rPr>
                        <a:t>1001</a:t>
                      </a:r>
                      <a:endParaRPr lang="zh-CN" sz="1400" b="1" kern="100" dirty="0">
                        <a:effectLst/>
                        <a:latin typeface="Times New Roman"/>
                        <a:ea typeface="宋体"/>
                        <a:cs typeface="Times New Roman"/>
                      </a:endParaRPr>
                    </a:p>
                  </a:txBody>
                  <a:tcPr marL="68584" marR="68584" marT="0" marB="0" anchor="ctr" anchorCtr="1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4" name="图片 23">
            <a:extLst>
              <a:ext uri="{FF2B5EF4-FFF2-40B4-BE49-F238E27FC236}">
                <a16:creationId xmlns:a16="http://schemas.microsoft.com/office/drawing/2014/main" id="{066E5B86-0CEE-435E-9FAE-F6149A6C2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6502" y="3043018"/>
            <a:ext cx="4200148" cy="19396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141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48968"/>
    </mc:Choice>
    <mc:Fallback xmlns="">
      <p:transition spd="slow"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392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英文字符编码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5" name="标题 2"/>
          <p:cNvSpPr txBox="1">
            <a:spLocks/>
          </p:cNvSpPr>
          <p:nvPr/>
        </p:nvSpPr>
        <p:spPr bwMode="auto">
          <a:xfrm>
            <a:off x="2021579" y="169702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000" b="0" i="0" u="none" strike="noStrike" kern="1200" cap="none" spc="0" normalizeH="0" baseline="0" noProof="0">
                <a:ln>
                  <a:noFill/>
                </a:ln>
                <a:solidFill>
                  <a:srgbClr val="04617B"/>
                </a:solidFill>
                <a:effectLst/>
                <a:uLnTx/>
                <a:uFillTx/>
                <a:latin typeface="Calibri"/>
                <a:ea typeface="隶书" panose="02010509060101010101" pitchFamily="49" charset="-122"/>
                <a:cs typeface="+mj-cs"/>
              </a:rPr>
              <a:t>    非打印字符            打印字符</a:t>
            </a:r>
            <a:endParaRPr kumimoji="0" lang="zh-CN" altLang="en-US" sz="5000" b="0" i="0" u="none" strike="noStrike" kern="1200" cap="none" spc="0" normalizeH="0" baseline="0" noProof="0" dirty="0">
              <a:ln>
                <a:noFill/>
              </a:ln>
              <a:solidFill>
                <a:srgbClr val="04617B"/>
              </a:solidFill>
              <a:effectLst/>
              <a:uLnTx/>
              <a:uFillTx/>
              <a:latin typeface="Calibri"/>
              <a:ea typeface="隶书" panose="02010509060101010101" pitchFamily="49" charset="-122"/>
              <a:cs typeface="+mj-cs"/>
            </a:endParaRPr>
          </a:p>
        </p:txBody>
      </p:sp>
      <p:pic>
        <p:nvPicPr>
          <p:cNvPr id="16" name="Picture 2" descr="http://img1.ph.126.net/HyXsAWkcAgDzlZbIA1xCMA==/659756784542538382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" t="9282" r="3198" b="5490"/>
          <a:stretch>
            <a:fillRect/>
          </a:stretch>
        </p:blipFill>
        <p:spPr bwMode="auto">
          <a:xfrm>
            <a:off x="1483416" y="1236502"/>
            <a:ext cx="9224963" cy="561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013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48968"/>
    </mc:Choice>
    <mc:Fallback xmlns="">
      <p:transition spd="slow" advTm="4896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6B259C8-35DF-4F1A-A176-CB9475ED423F}" type="slidenum">
              <a:rPr lang="en-US" altLang="zh-CN">
                <a:solidFill>
                  <a:srgbClr val="045C75"/>
                </a:solidFill>
              </a:rPr>
              <a:pPr eaLnBrk="1" hangingPunct="1"/>
              <a:t>8</a:t>
            </a:fld>
            <a:endParaRPr lang="en-US" altLang="zh-CN">
              <a:solidFill>
                <a:srgbClr val="045C75"/>
              </a:solidFill>
            </a:endParaRPr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2864"/>
            <a:ext cx="9144000" cy="690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4038600" y="1235076"/>
            <a:ext cx="1219200" cy="34893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257800" y="1524000"/>
            <a:ext cx="1143000" cy="5334000"/>
          </a:xfrm>
          <a:prstGeom prst="rect">
            <a:avLst/>
          </a:prstGeom>
          <a:noFill/>
          <a:ln w="50800">
            <a:solidFill>
              <a:srgbClr val="80008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477000" y="1235076"/>
            <a:ext cx="990600" cy="3870325"/>
          </a:xfrm>
          <a:prstGeom prst="rect">
            <a:avLst/>
          </a:prstGeom>
          <a:noFill/>
          <a:ln w="50800">
            <a:solidFill>
              <a:srgbClr val="80008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543800" y="1560514"/>
            <a:ext cx="1219200" cy="529748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n>
                <a:solidFill>
                  <a:srgbClr val="0000CC"/>
                </a:solidFill>
              </a:ln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63000" y="1235076"/>
            <a:ext cx="1143000" cy="387032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n>
                <a:solidFill>
                  <a:srgbClr val="0000CC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1122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Hou\信息化建设\web\校徽相关\xjtu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3" t="-1001" r="53439" b="77637"/>
          <a:stretch/>
        </p:blipFill>
        <p:spPr bwMode="auto">
          <a:xfrm>
            <a:off x="10046576" y="74440"/>
            <a:ext cx="2111188" cy="58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17498" y="169702"/>
            <a:ext cx="435327" cy="405245"/>
            <a:chOff x="290945" y="346364"/>
            <a:chExt cx="859090" cy="799725"/>
          </a:xfrm>
        </p:grpSpPr>
        <p:sp>
          <p:nvSpPr>
            <p:cNvPr id="4" name="圆角矩形 3"/>
            <p:cNvSpPr>
              <a:spLocks noChangeAspect="1"/>
            </p:cNvSpPr>
            <p:nvPr/>
          </p:nvSpPr>
          <p:spPr>
            <a:xfrm>
              <a:off x="290945" y="346364"/>
              <a:ext cx="648000" cy="648000"/>
            </a:xfrm>
            <a:prstGeom prst="roundRect">
              <a:avLst/>
            </a:prstGeom>
            <a:noFill/>
            <a:ln w="539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 useBgFill="1">
          <p:nvSpPr>
            <p:cNvPr id="5" name="圆角矩形 4"/>
            <p:cNvSpPr>
              <a:spLocks noChangeAspect="1"/>
            </p:cNvSpPr>
            <p:nvPr/>
          </p:nvSpPr>
          <p:spPr>
            <a:xfrm>
              <a:off x="528654" y="526125"/>
              <a:ext cx="540000" cy="540000"/>
            </a:xfrm>
            <a:prstGeom prst="roundRect">
              <a:avLst/>
            </a:prstGeom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>
              <a:spLocks noChangeAspect="1"/>
            </p:cNvSpPr>
            <p:nvPr/>
          </p:nvSpPr>
          <p:spPr>
            <a:xfrm>
              <a:off x="610035" y="606089"/>
              <a:ext cx="540000" cy="540000"/>
            </a:xfrm>
            <a:prstGeom prst="roundRect">
              <a:avLst/>
            </a:prstGeom>
            <a:solidFill>
              <a:srgbClr val="C00000"/>
            </a:solidFill>
            <a:ln w="539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 dirty="0"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714501" y="574947"/>
            <a:ext cx="9373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32040" y="41494"/>
            <a:ext cx="3392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sz="3200" b="1" dirty="0">
                <a:gradFill>
                  <a:gsLst>
                    <a:gs pos="0">
                      <a:srgbClr val="E30613"/>
                    </a:gs>
                    <a:gs pos="100000">
                      <a:srgbClr val="81040B"/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英文字符编码</a:t>
            </a:r>
          </a:p>
        </p:txBody>
      </p:sp>
      <p:pic>
        <p:nvPicPr>
          <p:cNvPr id="17" name="图片 16" descr="计教中心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585" y="6058535"/>
            <a:ext cx="1288415" cy="799465"/>
          </a:xfrm>
          <a:prstGeom prst="rect">
            <a:avLst/>
          </a:prstGeom>
        </p:spPr>
      </p:pic>
      <p:sp>
        <p:nvSpPr>
          <p:cNvPr id="14" name="内容占位符 2"/>
          <p:cNvSpPr txBox="1">
            <a:spLocks/>
          </p:cNvSpPr>
          <p:nvPr/>
        </p:nvSpPr>
        <p:spPr bwMode="auto">
          <a:xfrm>
            <a:off x="1618179" y="909263"/>
            <a:ext cx="8229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defRPr sz="2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18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65000"/>
              <a:buFont typeface="Wingdings 2" panose="05020102010507070707" pitchFamily="18" charset="2"/>
              <a:buChar char=""/>
              <a:defRPr sz="16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0CF9B"/>
              </a:buClr>
              <a:buSzPct val="65000"/>
              <a:buFont typeface="Wingdings 2" panose="05020102010507070707" pitchFamily="18" charset="2"/>
              <a:buChar char=""/>
              <a:defRPr sz="1400" b="1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(2)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扩充</a:t>
            </a:r>
            <a:r>
              <a:rPr kumimoji="0" lang="en-US" altLang="zh-CN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ASCII</a:t>
            </a:r>
            <a:r>
              <a:rPr kumimoji="0" lang="zh-CN" altLang="en-US" sz="2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编码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8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位二进制的编码空间大小是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256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个。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0-127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，标准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ASCII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码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128-255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，西欧、希腊、阿拉伯、希伯来语言符号，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这就是扩充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ASCII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——ISO8859</a:t>
            </a: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8 bits</a:t>
            </a: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扩充部分的编码的最高位为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1</a:t>
            </a: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根据语系、字符集不同，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ISO8859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有分不同的部分（子集）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ISO8859-1</a:t>
            </a: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ISO8859-2</a:t>
            </a: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ISO8859-3</a:t>
            </a: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...</a:t>
            </a:r>
          </a:p>
          <a:p>
            <a:pPr marL="639763" marR="0" lvl="1" indent="-2460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F6FC6"/>
              </a:buClr>
              <a:buSzPct val="85000"/>
              <a:buFont typeface="Wingdings 2" panose="05020102010507070707" pitchFamily="18" charset="2"/>
              <a:buChar char="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ISO8859-16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427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 advTm="48968"/>
    </mc:Choice>
    <mc:Fallback xmlns="">
      <p:transition spd="slow" advTm="48968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红色微粒体工作述职报告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7.2|14.1|14.6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4605</Words>
  <Application>Microsoft Office PowerPoint</Application>
  <PresentationFormat>宽屏</PresentationFormat>
  <Paragraphs>771</Paragraphs>
  <Slides>51</Slides>
  <Notes>50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75" baseType="lpstr">
      <vt:lpstr>等线</vt:lpstr>
      <vt:lpstr>等线 Light</vt:lpstr>
      <vt:lpstr>黑体</vt:lpstr>
      <vt:lpstr>华文行楷</vt:lpstr>
      <vt:lpstr>华文楷体</vt:lpstr>
      <vt:lpstr>华文中宋</vt:lpstr>
      <vt:lpstr>楷体_GB2312</vt:lpstr>
      <vt:lpstr>隶书</vt:lpstr>
      <vt:lpstr>宋体</vt:lpstr>
      <vt:lpstr>微软雅黑</vt:lpstr>
      <vt:lpstr>Arial</vt:lpstr>
      <vt:lpstr>Arial Black</vt:lpstr>
      <vt:lpstr>Arial Narrow</vt:lpstr>
      <vt:lpstr>Calibri</vt:lpstr>
      <vt:lpstr>Calibri Light</vt:lpstr>
      <vt:lpstr>Constantia</vt:lpstr>
      <vt:lpstr>Kartika</vt:lpstr>
      <vt:lpstr>Tahoma</vt:lpstr>
      <vt:lpstr>Times New Roman</vt:lpstr>
      <vt:lpstr>Wingdings</vt:lpstr>
      <vt:lpstr>Wingdings 2</vt:lpstr>
      <vt:lpstr>自定义设计方案</vt:lpstr>
      <vt:lpstr>1_自定义设计方案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红色微粒体工作述职报告ppt模板</dc:title>
  <dc:creator/>
  <cp:lastModifiedBy/>
  <cp:revision>1</cp:revision>
  <dcterms:created xsi:type="dcterms:W3CDTF">2017-02-16T14:15:20Z</dcterms:created>
  <dcterms:modified xsi:type="dcterms:W3CDTF">2021-10-09T03:23:44Z</dcterms:modified>
</cp:coreProperties>
</file>